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04" r:id="rId2"/>
    <p:sldId id="2599" r:id="rId3"/>
    <p:sldId id="2605" r:id="rId4"/>
    <p:sldId id="2586" r:id="rId5"/>
    <p:sldId id="2596" r:id="rId6"/>
    <p:sldId id="2545" r:id="rId7"/>
    <p:sldId id="2592" r:id="rId8"/>
    <p:sldId id="2607" r:id="rId9"/>
    <p:sldId id="2603" r:id="rId10"/>
    <p:sldId id="260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B3019F-1016-4971-A93B-08E58FA52680}">
          <p14:sldIdLst>
            <p14:sldId id="2604"/>
            <p14:sldId id="2599"/>
            <p14:sldId id="2605"/>
            <p14:sldId id="2586"/>
            <p14:sldId id="2596"/>
            <p14:sldId id="2545"/>
            <p14:sldId id="2592"/>
            <p14:sldId id="2607"/>
            <p14:sldId id="2603"/>
          </p14:sldIdLst>
        </p14:section>
        <p14:section name="Untitled Section" id="{1E713131-45B0-4DFA-B110-53CA99BF9DCC}">
          <p14:sldIdLst>
            <p14:sldId id="2601"/>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71"/>
    <a:srgbClr val="A1D3E7"/>
    <a:srgbClr val="CEE8F2"/>
    <a:srgbClr val="FF6600"/>
    <a:srgbClr val="0066FF"/>
    <a:srgbClr val="DFE3E9"/>
    <a:srgbClr val="008000"/>
    <a:srgbClr val="FFFFFF"/>
    <a:srgbClr val="5DAAB0"/>
    <a:srgbClr val="B165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2998" autoAdjust="0"/>
  </p:normalViewPr>
  <p:slideViewPr>
    <p:cSldViewPr snapToGrid="0" snapToObjects="1" showGuides="1">
      <p:cViewPr>
        <p:scale>
          <a:sx n="60" d="100"/>
          <a:sy n="60" d="100"/>
        </p:scale>
        <p:origin x="180" y="28"/>
      </p:cViewPr>
      <p:guideLst>
        <p:guide pos="3840"/>
        <p:guide orient="horz" pos="2160"/>
      </p:guideLst>
    </p:cSldViewPr>
  </p:slideViewPr>
  <p:outlineViewPr>
    <p:cViewPr>
      <p:scale>
        <a:sx n="33" d="100"/>
        <a:sy n="33" d="100"/>
      </p:scale>
      <p:origin x="0" y="-274"/>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3/5/2024</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3/5/2024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FE45D-86B4-128C-99C7-D9B68FFFB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BA94C-D330-EDC9-71D2-83234B8D6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3CB82-9FC4-4243-7B7C-308AC23F89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10A8E7-7E20-277D-C331-B504242A187F}"/>
              </a:ext>
            </a:extLst>
          </p:cNvPr>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56948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0E42-A139-FFA8-436A-624CDF533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38E0F-DD63-3CC7-1709-9990E9879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64588-79CF-FABB-FD4A-537AC5B22C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DE1A2D-63FA-611B-B314-DC53D16B82BD}"/>
              </a:ext>
            </a:extLst>
          </p:cNvPr>
          <p:cNvSpPr>
            <a:spLocks noGrp="1"/>
          </p:cNvSpPr>
          <p:nvPr>
            <p:ph type="sldNum" sz="quarter" idx="5"/>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316144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8672C-396D-D48C-7E5B-5CA7E3ED9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C4D65-E7FB-149B-FA2B-7C47ABD763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571FB-31CD-EF17-74EA-DDAB3B7BD6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1F0066-D221-EDE5-5020-75512CFEF83E}"/>
              </a:ext>
            </a:extLst>
          </p:cNvPr>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389057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D33A0-21DD-19FF-09C3-31BC4BAA1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058A6-2D92-5891-A4C2-73EBADEBB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15457-AE67-3241-4E66-6ED94D0320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C2BC3C-397A-B07F-C896-21291E346CF0}"/>
              </a:ext>
            </a:extLst>
          </p:cNvPr>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89221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7D418-BBBE-F8D1-1A25-7E4243F6D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22AEF-4863-FFF4-34B3-ABF19031F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72BCA-251A-16DC-8F4F-D4E7181D3F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2640DA-585D-8FF5-92F2-79D0135D091C}"/>
              </a:ext>
            </a:extLst>
          </p:cNvPr>
          <p:cNvSpPr>
            <a:spLocks noGrp="1"/>
          </p:cNvSpPr>
          <p:nvPr>
            <p:ph type="sldNum" sz="quarter" idx="5"/>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278546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369574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9574C-B63F-618E-1C37-C6D8EA633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B7A7B-E583-983C-6D75-77698B7C6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61E31-1E9A-1DAC-5876-B46FE89B36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FD1570-F1CD-D72F-9FB5-A864BEC287ED}"/>
              </a:ext>
            </a:extLst>
          </p:cNvPr>
          <p:cNvSpPr>
            <a:spLocks noGrp="1"/>
          </p:cNvSpPr>
          <p:nvPr>
            <p:ph type="sldNum" sz="quarter" idx="5"/>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168024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F3959-76CD-03A9-D4B7-20BC006CF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9FC26-DF98-541F-D202-3DDBDFA58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3BFB5-2C87-6563-F9FE-2295C97ECE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000B05-E000-3850-7E47-740A637B42C9}"/>
              </a:ext>
            </a:extLst>
          </p:cNvPr>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3575296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A425-09BB-9CC5-4F58-20FDB1965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768A4-864B-D697-9E42-EB1B73A5F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70478-ABA9-94B7-B389-5ADBBFACAE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55F258-6A2A-21CE-25E9-2F91E9C8365D}"/>
              </a:ext>
            </a:extLst>
          </p:cNvPr>
          <p:cNvSpPr>
            <a:spLocks noGrp="1"/>
          </p:cNvSpPr>
          <p:nvPr>
            <p:ph type="sldNum" sz="quarter" idx="5"/>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217935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39803"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noProof="0"/>
              <a:t>Click icon to add picture</a:t>
            </a: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476854" y="879710"/>
            <a:ext cx="3983858"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476854" y="195615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476854" y="303260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476854" y="410904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476854" y="518549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3527730" y="87971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3527730" y="195615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3527730" y="303260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3527730" y="410904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3527730" y="518549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5</a:t>
            </a:r>
          </a:p>
        </p:txBody>
      </p:sp>
      <p:sp>
        <p:nvSpPr>
          <p:cNvPr id="42" name="Shape 62">
            <a:extLst>
              <a:ext uri="{FF2B5EF4-FFF2-40B4-BE49-F238E27FC236}">
                <a16:creationId xmlns:a16="http://schemas.microsoft.com/office/drawing/2014/main" id="{79517603-8FAC-41C9-B5BE-3F8BA7D93CE6}"/>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28314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2812643" y="1691472"/>
            <a:ext cx="4385841" cy="1325563"/>
          </a:xfrm>
        </p:spPr>
        <p:txBody>
          <a:bodyPr anchor="b"/>
          <a:lstStyle>
            <a:lvl1pPr algn="r">
              <a:defRPr>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0" y="3500437"/>
            <a:ext cx="12192000"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569843" y="1690688"/>
            <a:ext cx="4155432" cy="1325562"/>
          </a:xfrm>
        </p:spPr>
        <p:txBody>
          <a:bodyPr>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569843" y="1227698"/>
            <a:ext cx="4155432" cy="382749"/>
          </a:xfrm>
        </p:spPr>
        <p:txBody>
          <a:bodyPr anchor="b">
            <a:normAutofit/>
          </a:bodyPr>
          <a:lstStyle>
            <a:lvl1pPr marL="0" indent="0">
              <a:buNone/>
              <a:defRPr sz="1600" b="1">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8493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441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470525" y="1193765"/>
            <a:ext cx="6322230"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1" y="1193765"/>
            <a:ext cx="5230788" cy="4796135"/>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1809009"/>
            <a:ext cx="3416928" cy="2884911"/>
          </a:xfrm>
        </p:spPr>
        <p:txBody>
          <a:bodyPr lIns="0" anchor="t">
            <a:normAutofit/>
          </a:bodyPr>
          <a:lstStyle>
            <a:lvl1pPr algn="r">
              <a:defRPr sz="4000">
                <a:solidFill>
                  <a:schemeClr val="accent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10875" y="180900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809009"/>
            <a:ext cx="3658010"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10572" y="221329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21329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0" y="1687089"/>
            <a:ext cx="4297212" cy="3449109"/>
          </a:xfrm>
          <a:solidFill>
            <a:schemeClr val="accent2"/>
          </a:solidFill>
        </p:spPr>
        <p:txBody>
          <a:bodyPr vert="horz" lIns="0" tIns="45720" rIns="324000" bIns="45720" rtlCol="0" anchor="ctr">
            <a:normAutofit/>
          </a:bodyPr>
          <a:lstStyle>
            <a:lvl1pPr>
              <a:defRPr lang="en-US" sz="4000" dirty="0">
                <a:latin typeface="+mj-lt"/>
              </a:defRPr>
            </a:lvl1pPr>
          </a:lstStyle>
          <a:p>
            <a:pPr marL="0" lvl="0" algn="r"/>
            <a:r>
              <a:rPr lang="en-US" dirty="0"/>
              <a:t>Click to edit Master title </a:t>
            </a:r>
            <a:br>
              <a:rPr lang="en-US" dirty="0"/>
            </a:br>
            <a:r>
              <a:rPr lang="en-US" dirty="0"/>
              <a:t>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168708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687089"/>
            <a:ext cx="3658010"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209137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09137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62">
            <a:extLst>
              <a:ext uri="{FF2B5EF4-FFF2-40B4-BE49-F238E27FC236}">
                <a16:creationId xmlns:a16="http://schemas.microsoft.com/office/drawing/2014/main" id="{22325F4A-8191-45D3-B031-5847B1E4B3AA}"/>
              </a:ext>
            </a:extLst>
          </p:cNvPr>
          <p:cNvSpPr/>
          <p:nvPr userDrawn="1"/>
        </p:nvSpPr>
        <p:spPr>
          <a:xfrm rot="16200000" flipV="1">
            <a:off x="3332057" y="133183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60EEF041-4EFF-410A-AFB4-25A65B462B2D}"/>
              </a:ext>
            </a:extLst>
          </p:cNvPr>
          <p:cNvSpPr/>
          <p:nvPr userDrawn="1"/>
        </p:nvSpPr>
        <p:spPr>
          <a:xfrm>
            <a:off x="12087828" y="1675514"/>
            <a:ext cx="115747" cy="3449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90449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1" y="1687090"/>
            <a:ext cx="4568750" cy="1721802"/>
          </a:xfrm>
          <a:noFill/>
        </p:spPr>
        <p:txBody>
          <a:bodyPr lIns="0" rIns="324000" anchor="ctr">
            <a:normAutofit/>
          </a:bodyPr>
          <a:lstStyle>
            <a:lvl1pPr algn="r">
              <a:defRPr sz="4000">
                <a:latin typeface="+mj-lt"/>
              </a:defRPr>
            </a:lvl1pPr>
          </a:lstStyle>
          <a:p>
            <a:r>
              <a:rPr lang="en-US" dirty="0"/>
              <a:t>Click to edit </a:t>
            </a:r>
            <a:br>
              <a:rPr lang="en-US" dirty="0"/>
            </a:br>
            <a:r>
              <a:rPr lang="en-US" dirty="0"/>
              <a:t>Master title style</a:t>
            </a:r>
          </a:p>
        </p:txBody>
      </p:sp>
      <p:sp>
        <p:nvSpPr>
          <p:cNvPr id="11" name="Title 1">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latin typeface="+mn-lt"/>
            </a:endParaRP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hape 62">
            <a:extLst>
              <a:ext uri="{FF2B5EF4-FFF2-40B4-BE49-F238E27FC236}">
                <a16:creationId xmlns:a16="http://schemas.microsoft.com/office/drawing/2014/main" id="{DADD8B14-6C18-4FC5-89FD-62D525A444DB}"/>
              </a:ext>
            </a:extLst>
          </p:cNvPr>
          <p:cNvSpPr/>
          <p:nvPr userDrawn="1"/>
        </p:nvSpPr>
        <p:spPr>
          <a:xfrm rot="16200000" flipV="1">
            <a:off x="3332057" y="729943"/>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6" name="Picture Placeholder 5">
            <a:extLst>
              <a:ext uri="{FF2B5EF4-FFF2-40B4-BE49-F238E27FC236}">
                <a16:creationId xmlns:a16="http://schemas.microsoft.com/office/drawing/2014/main" id="{09156155-C47D-47A0-A08D-DCAC4D742D3F}"/>
              </a:ext>
            </a:extLst>
          </p:cNvPr>
          <p:cNvSpPr>
            <a:spLocks noGrp="1"/>
          </p:cNvSpPr>
          <p:nvPr>
            <p:ph type="pic" sz="quarter" idx="17"/>
          </p:nvPr>
        </p:nvSpPr>
        <p:spPr>
          <a:xfrm>
            <a:off x="2214412" y="3805254"/>
            <a:ext cx="1935925" cy="1854770"/>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470816"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8769607"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Tree>
    <p:extLst>
      <p:ext uri="{BB962C8B-B14F-4D97-AF65-F5344CB8AC3E}">
        <p14:creationId xmlns:p14="http://schemas.microsoft.com/office/powerpoint/2010/main" val="397081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2"/>
          </a:solidFill>
        </p:spPr>
        <p:txBody>
          <a:bodyPr lIns="252000" tIns="144000" rIns="144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r">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836271"/>
            <a:ext cx="3523423"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1" y="1539432"/>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9165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278052" y="3206186"/>
            <a:ext cx="6435525" cy="2815543"/>
          </a:xfrm>
          <a:noFill/>
          <a:ln>
            <a:noFill/>
          </a:ln>
        </p:spPr>
        <p:txBody>
          <a:bodyPr lIns="0" tIns="216000" rIns="180000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lIns="0"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3657059"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lvl1pPr>
              <a:defRPr>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9DF8596F-E730-47C4-86C3-F4A9B3F78268}"/>
              </a:ext>
            </a:extLst>
          </p:cNvPr>
          <p:cNvSpPr/>
          <p:nvPr userDrawn="1"/>
        </p:nvSpPr>
        <p:spPr>
          <a:xfrm>
            <a:off x="4745620" y="0"/>
            <a:ext cx="744638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mn-lt"/>
              <a:cs typeface="Arial" panose="020B0604020202020204" pitchFamily="34" charset="0"/>
            </a:endParaRP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987207"/>
            <a:ext cx="2837822" cy="382749"/>
          </a:xfrm>
        </p:spPr>
        <p:txBody>
          <a:bodyPr lIns="0" tIns="0" anchor="t">
            <a:normAutofit/>
          </a:bodyPr>
          <a:lstStyle>
            <a:lvl1pPr marL="0" indent="0">
              <a:buNone/>
              <a:defRPr sz="1600" b="1">
                <a:solidFill>
                  <a:schemeClr val="tx2"/>
                </a:solidFill>
                <a:latin typeface="+mn-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8351371" y="987208"/>
            <a:ext cx="3501106" cy="1397178"/>
          </a:xfrm>
        </p:spPr>
        <p:txBody>
          <a:bodyPr lIns="0" tIns="0">
            <a:normAutofit/>
          </a:bodyPr>
          <a:lstStyle>
            <a:lvl1pPr marL="0" indent="0">
              <a:lnSpc>
                <a:spcPct val="100000"/>
              </a:lnSpc>
              <a:buNone/>
              <a:defRPr sz="1400">
                <a:solidFill>
                  <a:schemeClr val="tx2"/>
                </a:solidFill>
                <a:latin typeface="+mn-lt"/>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838200" y="4566452"/>
            <a:ext cx="5007015" cy="1440000"/>
          </a:xfrm>
          <a:solidFill>
            <a:schemeClr val="bg1"/>
          </a:solidFill>
        </p:spPr>
        <p:txBody>
          <a:bodyPr lIns="216000">
            <a:normAutofit/>
          </a:bodyPr>
          <a:lstStyle>
            <a:lvl1pPr>
              <a:defRPr sz="4000">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4" name="Text Placeholder 3">
            <a:extLst>
              <a:ext uri="{FF2B5EF4-FFF2-40B4-BE49-F238E27FC236}">
                <a16:creationId xmlns:a16="http://schemas.microsoft.com/office/drawing/2014/main" id="{049A10FA-D831-43AB-9DF1-EDB14480E3E1}"/>
              </a:ext>
            </a:extLst>
          </p:cNvPr>
          <p:cNvSpPr>
            <a:spLocks noGrp="1"/>
          </p:cNvSpPr>
          <p:nvPr>
            <p:ph type="body" sz="quarter" idx="11" hasCustomPrompt="1"/>
          </p:nvPr>
        </p:nvSpPr>
        <p:spPr>
          <a:xfrm>
            <a:off x="0" y="-1478756"/>
            <a:ext cx="4572000" cy="1189037"/>
          </a:xfrm>
        </p:spPr>
        <p:txBody>
          <a:bodyPr anchor="b">
            <a:normAutofit/>
          </a:bodyPr>
          <a:lstStyle>
            <a:lvl1pPr marL="0" indent="0">
              <a:buNone/>
              <a:defRPr sz="2800">
                <a:solidFill>
                  <a:schemeClr val="bg1">
                    <a:lumMod val="85000"/>
                  </a:schemeClr>
                </a:solidFill>
              </a:defRPr>
            </a:lvl1pPr>
          </a:lstStyle>
          <a:p>
            <a:pPr lvl="0"/>
            <a:r>
              <a:rPr lang="en-US" dirty="0"/>
              <a:t>Slide Title</a:t>
            </a:r>
          </a:p>
        </p:txBody>
      </p:sp>
    </p:spTree>
    <p:extLst>
      <p:ext uri="{BB962C8B-B14F-4D97-AF65-F5344CB8AC3E}">
        <p14:creationId xmlns:p14="http://schemas.microsoft.com/office/powerpoint/2010/main" val="263202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FBD120B-8377-4641-9618-9DD682652CAA}"/>
              </a:ext>
            </a:extLst>
          </p:cNvPr>
          <p:cNvSpPr>
            <a:spLocks noGrp="1"/>
          </p:cNvSpPr>
          <p:nvPr>
            <p:ph type="title"/>
          </p:nvPr>
        </p:nvSpPr>
        <p:spPr>
          <a:xfrm>
            <a:off x="0" y="4705635"/>
            <a:ext cx="5845215" cy="1440000"/>
          </a:xfrm>
          <a:solidFill>
            <a:schemeClr val="bg1"/>
          </a:solidFill>
        </p:spPr>
        <p:txBody>
          <a:bodyPr lIns="79200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259740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955941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1"/>
            <a:ext cx="11353800" cy="554736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853441"/>
            <a:ext cx="11353800" cy="5151119"/>
          </a:xfrm>
        </p:spPr>
        <p:txBody>
          <a:bodyPr/>
          <a:lstStyle/>
          <a:p>
            <a:r>
              <a:rPr lang="en-US"/>
              <a:t>Click icon to add picture</a:t>
            </a:r>
            <a:endParaRPr lang="en-US" dirty="0"/>
          </a:p>
        </p:txBody>
      </p:sp>
    </p:spTree>
    <p:extLst>
      <p:ext uri="{BB962C8B-B14F-4D97-AF65-F5344CB8AC3E}">
        <p14:creationId xmlns:p14="http://schemas.microsoft.com/office/powerpoint/2010/main" val="390898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1314209" y="1203769"/>
            <a:ext cx="9563582" cy="5060062"/>
          </a:xfrm>
          <a:solidFill>
            <a:schemeClr val="bg1"/>
          </a:solidFill>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F595BB60-922F-4254-AD20-DEA3FA4B75C4}"/>
              </a:ext>
            </a:extLst>
          </p:cNvPr>
          <p:cNvSpPr>
            <a:spLocks noGrp="1"/>
          </p:cNvSpPr>
          <p:nvPr>
            <p:ph type="title"/>
          </p:nvPr>
        </p:nvSpPr>
        <p:spPr>
          <a:xfrm>
            <a:off x="1314208" y="339162"/>
            <a:ext cx="9563581" cy="823070"/>
          </a:xfrm>
          <a:noFill/>
        </p:spPr>
        <p:txBody>
          <a:bodyPr lIns="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23465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6030" y="747000"/>
            <a:ext cx="10519940" cy="5364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2562267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0"/>
            <a:ext cx="113704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365125"/>
            <a:ext cx="7634288" cy="1325563"/>
          </a:xfrm>
        </p:spPr>
        <p:txBody>
          <a:bodyPr>
            <a:normAutofit/>
          </a:bodyPr>
          <a:lstStyle>
            <a:lvl1pPr>
              <a:defRPr sz="6000" b="1">
                <a:solidFill>
                  <a:schemeClr val="bg1"/>
                </a:solidFill>
                <a:latin typeface="+mj-lt"/>
              </a:defRPr>
            </a:lvl1pPr>
          </a:lstStyle>
          <a:p>
            <a:r>
              <a:rPr lang="en-US" dirty="0"/>
              <a:t>Section Header</a:t>
            </a:r>
          </a:p>
        </p:txBody>
      </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530361" y="4719574"/>
            <a:ext cx="2489200" cy="3124200"/>
          </a:xfrm>
        </p:spPr>
        <p:txBody>
          <a:bodyPr tIns="0" bIns="0" anchor="b">
            <a:noAutofit/>
          </a:bodyPr>
          <a:lstStyle>
            <a:lvl1pPr marL="0" indent="0" algn="r">
              <a:buNone/>
              <a:defRPr sz="30000">
                <a:solidFill>
                  <a:schemeClr val="bg1">
                    <a:alpha val="20000"/>
                  </a:schemeClr>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294804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5831840" y="0"/>
            <a:ext cx="55219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4699000" cy="1694180"/>
          </a:xfrm>
        </p:spPr>
        <p:txBody>
          <a:bodyPr lIns="0" anchor="t">
            <a:noAutofit/>
          </a:bodyPr>
          <a:lstStyle>
            <a:lvl1pPr>
              <a:defRPr sz="6600" b="1">
                <a:solidFill>
                  <a:schemeClr val="tx2"/>
                </a:solidFill>
                <a:latin typeface="+mj-lt"/>
              </a:defRPr>
            </a:lvl1pPr>
          </a:lstStyle>
          <a:p>
            <a:r>
              <a:rPr lang="en-US" dirty="0"/>
              <a:t>Section </a:t>
            </a:r>
            <a:br>
              <a:rPr lang="en-US" dirty="0"/>
            </a:br>
            <a:r>
              <a:rPr lang="en-US" dirty="0"/>
              <a:t>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p:spPr>
        <p:txBody>
          <a:bodyPr bIns="0" anchor="b">
            <a:noAutofit/>
          </a:bodyPr>
          <a:lstStyle>
            <a:lvl1pPr marL="0" indent="0" algn="r">
              <a:buNone/>
              <a:defRPr sz="25000">
                <a:solidFill>
                  <a:schemeClr val="bg1">
                    <a:alpha val="20000"/>
                  </a:schemeClr>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 y="0"/>
            <a:ext cx="70561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5257800" cy="1694180"/>
          </a:xfrm>
        </p:spPr>
        <p:txBody>
          <a:bodyPr lIns="0" anchor="t">
            <a:normAutofit/>
          </a:bodyPr>
          <a:lstStyle>
            <a:lvl1pPr>
              <a:defRPr sz="60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88BD7D8D-4534-4674-90CD-5444E7502E2A}"/>
              </a:ext>
            </a:extLst>
          </p:cNvPr>
          <p:cNvSpPr>
            <a:spLocks noGrp="1"/>
          </p:cNvSpPr>
          <p:nvPr>
            <p:ph type="body" sz="quarter" idx="10" hasCustomPrompt="1"/>
          </p:nvPr>
        </p:nvSpPr>
        <p:spPr>
          <a:xfrm>
            <a:off x="9502636" y="4463007"/>
            <a:ext cx="2489200" cy="3124198"/>
          </a:xfrm>
        </p:spPr>
        <p:txBody>
          <a:bodyPr bIns="0" anchor="b">
            <a:noAutofit/>
          </a:bodyPr>
          <a:lstStyle>
            <a:lvl1pPr marL="0" indent="0" algn="r">
              <a:buNone/>
              <a:defRPr sz="25000">
                <a:solidFill>
                  <a:schemeClr val="bg1">
                    <a:lumMod val="85000"/>
                    <a:alpha val="20000"/>
                  </a:schemeClr>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4249687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solidFill>
        <a:effectLst/>
      </p:bgPr>
    </p:bg>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FC75DEA4-0A76-480D-A95E-49B8E0DD9749}"/>
              </a:ext>
            </a:extLst>
          </p:cNvPr>
          <p:cNvSpPr>
            <a:spLocks noGrp="1"/>
          </p:cNvSpPr>
          <p:nvPr>
            <p:ph type="body" sz="quarter" idx="10" hasCustomPrompt="1"/>
          </p:nvPr>
        </p:nvSpPr>
        <p:spPr>
          <a:xfrm>
            <a:off x="7335647" y="3145492"/>
            <a:ext cx="2489200" cy="3124198"/>
          </a:xfrm>
        </p:spPr>
        <p:txBody>
          <a:bodyPr bIns="0" anchor="b">
            <a:noAutofit/>
          </a:bodyPr>
          <a:lstStyle>
            <a:lvl1pPr marL="0" indent="0" algn="l">
              <a:buNone/>
              <a:defRPr sz="25000">
                <a:solidFill>
                  <a:srgbClr val="5DAAB0">
                    <a:alpha val="20000"/>
                  </a:srgbClr>
                </a:solidFill>
                <a:latin typeface="+mj-lt"/>
                <a:cs typeface="Arial" panose="020B0604020202020204" pitchFamily="34" charset="0"/>
              </a:defRPr>
            </a:lvl1pPr>
          </a:lstStyle>
          <a:p>
            <a:pPr lvl="0"/>
            <a:r>
              <a:rPr lang="en-US" dirty="0"/>
              <a:t>#</a:t>
            </a:r>
          </a:p>
        </p:txBody>
      </p:sp>
      <p:sp>
        <p:nvSpPr>
          <p:cNvPr id="16" name="Rectangle 15">
            <a:extLst>
              <a:ext uri="{FF2B5EF4-FFF2-40B4-BE49-F238E27FC236}">
                <a16:creationId xmlns:a16="http://schemas.microsoft.com/office/drawing/2014/main" id="{E0729B41-53A1-4BDC-BF75-A9E553C70D89}"/>
              </a:ext>
            </a:extLst>
          </p:cNvPr>
          <p:cNvSpPr/>
          <p:nvPr userDrawn="1"/>
        </p:nvSpPr>
        <p:spPr>
          <a:xfrm>
            <a:off x="0" y="1394370"/>
            <a:ext cx="7056121" cy="4069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60" y="1934210"/>
            <a:ext cx="5273040" cy="1694180"/>
          </a:xfrm>
        </p:spPr>
        <p:txBody>
          <a:bodyPr lIns="0" anchor="t">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793532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1"/>
            <a:ext cx="12208639" cy="490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59" y="2691447"/>
            <a:ext cx="6272321" cy="1694180"/>
          </a:xfrm>
        </p:spPr>
        <p:txBody>
          <a:bodyPr lIns="0" anchor="b">
            <a:noAutofit/>
          </a:bodyPr>
          <a:lstStyle>
            <a:lvl1pPr algn="l">
              <a:defRPr sz="6600" b="1">
                <a:solidFill>
                  <a:schemeClr val="bg1"/>
                </a:solidFill>
                <a:latin typeface="+mj-lt"/>
              </a:defRPr>
            </a:lvl1pPr>
          </a:lstStyle>
          <a:p>
            <a:r>
              <a:rPr lang="en-US" dirty="0"/>
              <a:t>Section Header</a:t>
            </a:r>
          </a:p>
        </p:txBody>
      </p:sp>
      <p:sp>
        <p:nvSpPr>
          <p:cNvPr id="19" name="Text Placeholder 3">
            <a:extLst>
              <a:ext uri="{FF2B5EF4-FFF2-40B4-BE49-F238E27FC236}">
                <a16:creationId xmlns:a16="http://schemas.microsoft.com/office/drawing/2014/main" id="{7A110188-91CF-42CE-9B0F-643DB15F9D8E}"/>
              </a:ext>
            </a:extLst>
          </p:cNvPr>
          <p:cNvSpPr>
            <a:spLocks noGrp="1"/>
          </p:cNvSpPr>
          <p:nvPr>
            <p:ph type="body" sz="quarter" idx="10" hasCustomPrompt="1"/>
          </p:nvPr>
        </p:nvSpPr>
        <p:spPr>
          <a:xfrm>
            <a:off x="7591826" y="2613057"/>
            <a:ext cx="2489200" cy="3124198"/>
          </a:xfrm>
        </p:spPr>
        <p:txBody>
          <a:bodyPr bIns="0" anchor="b">
            <a:noAutofit/>
          </a:bodyPr>
          <a:lstStyle>
            <a:lvl1pPr marL="0" indent="0" algn="l">
              <a:buNone/>
              <a:defRPr sz="25000">
                <a:solidFill>
                  <a:srgbClr val="3B7579"/>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3763052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278528"/>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34DECF-152F-4E39-AD49-1ADCE9F759DB}"/>
              </a:ext>
            </a:extLst>
          </p:cNvPr>
          <p:cNvSpPr>
            <a:spLocks noGrp="1"/>
          </p:cNvSpPr>
          <p:nvPr>
            <p:ph type="pic" sz="quarter" idx="21"/>
          </p:nvPr>
        </p:nvSpPr>
        <p:spPr>
          <a:xfrm>
            <a:off x="841375" y="3097232"/>
            <a:ext cx="4008120" cy="2742196"/>
          </a:xfrm>
        </p:spPr>
        <p:txBody>
          <a:bodyPr>
            <a:normAutofit/>
          </a:bodyPr>
          <a:lstStyle>
            <a:lvl1pPr>
              <a:defRPr sz="1200"/>
            </a:lvl1pPr>
          </a:lstStyle>
          <a:p>
            <a:r>
              <a:rPr lang="en-US" noProof="0"/>
              <a:t>Click icon to add picture</a:t>
            </a:r>
            <a:endParaRPr lang="en-US" noProof="0"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normAutofit/>
          </a:bodyPr>
          <a:lstStyle>
            <a:lvl1pPr>
              <a:defRPr sz="4000" b="1">
                <a:latin typeface="+mj-lt"/>
              </a:defRPr>
            </a:lvl1pPr>
          </a:lstStyle>
          <a:p>
            <a:r>
              <a:rPr lang="en-US" noProof="0"/>
              <a:t>Click to Add </a:t>
            </a:r>
            <a:br>
              <a:rPr lang="en-US" noProof="0"/>
            </a:br>
            <a:r>
              <a:rPr lang="en-US" noProof="0"/>
              <a:t>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375081"/>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accent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78736"/>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1666759"/>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396160"/>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0" name="Picture Placeholder 4">
            <a:extLst>
              <a:ext uri="{FF2B5EF4-FFF2-40B4-BE49-F238E27FC236}">
                <a16:creationId xmlns:a16="http://schemas.microsoft.com/office/drawing/2014/main" id="{99E7C9A1-D1C2-4923-B0AE-127044646A05}"/>
              </a:ext>
            </a:extLst>
          </p:cNvPr>
          <p:cNvSpPr>
            <a:spLocks noGrp="1"/>
          </p:cNvSpPr>
          <p:nvPr>
            <p:ph type="pic" sz="quarter" idx="10"/>
          </p:nvPr>
        </p:nvSpPr>
        <p:spPr>
          <a:xfrm>
            <a:off x="8866207" y="0"/>
            <a:ext cx="3325792" cy="6858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463303" y="2677210"/>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31060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157913"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1000521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133730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103933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341120" y="3235748"/>
            <a:ext cx="1049126" cy="1049124"/>
          </a:xfrm>
          <a:prstGeom prst="ellipse">
            <a:avLst/>
          </a:prstGeom>
          <a:solidFill>
            <a:schemeClr val="accent1"/>
          </a:solidFill>
          <a:ln w="19050">
            <a:no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18842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035730"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988303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201802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mn-lt"/>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n-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15261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6687422" y="1038724"/>
            <a:ext cx="804759" cy="804759"/>
          </a:xfrm>
          <a:prstGeom prst="ellipse">
            <a:avLst/>
          </a:prstGeom>
          <a:solidFill>
            <a:schemeClr val="bg1"/>
          </a:solidFill>
          <a:ln w="38100">
            <a:solidFill>
              <a:schemeClr val="bg1"/>
            </a:solid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6687422" y="2330235"/>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6687422" y="3621746"/>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6687422" y="4913257"/>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841682" y="971950"/>
            <a:ext cx="3537030" cy="2036100"/>
          </a:xfrm>
        </p:spPr>
        <p:txBody>
          <a:bodyPr lIns="0"/>
          <a:lstStyle>
            <a:lvl1pPr>
              <a:defRPr>
                <a:solidFill>
                  <a:srgbClr val="5DAAB0"/>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6076930"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8970602"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6076930"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8970602"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5642770"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5642770"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544956"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544956"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5642770"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5642770"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8544956"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8544956"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6" name="Shape 62">
            <a:extLst>
              <a:ext uri="{FF2B5EF4-FFF2-40B4-BE49-F238E27FC236}">
                <a16:creationId xmlns:a16="http://schemas.microsoft.com/office/drawing/2014/main" id="{E2A7A773-8673-42D6-B565-4013CBE76BBD}"/>
              </a:ext>
            </a:extLst>
          </p:cNvPr>
          <p:cNvSpPr/>
          <p:nvPr userDrawn="1"/>
        </p:nvSpPr>
        <p:spPr>
          <a:xfrm rot="16200000" flipV="1">
            <a:off x="965155" y="-18490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687764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8D18BE-27C3-4048-91A7-DD0F0F8D0861}"/>
              </a:ext>
            </a:extLst>
          </p:cNvPr>
          <p:cNvSpPr/>
          <p:nvPr userDrawn="1"/>
        </p:nvSpPr>
        <p:spPr>
          <a:xfrm>
            <a:off x="4190264"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2106887" y="616350"/>
            <a:ext cx="7978227" cy="1062602"/>
          </a:xfrm>
        </p:spPr>
        <p:txBody>
          <a:bodyPr lIns="0"/>
          <a:lstStyle>
            <a:lvl1pPr algn="ctr">
              <a:defRPr>
                <a:solidFill>
                  <a:schemeClr val="tx2"/>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4306007"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6273705"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4306007"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6273705"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1504731" y="3168715"/>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1504731" y="2764389"/>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241403" y="3168715"/>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241403" y="2764389"/>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p:ph type="body" sz="quarter" idx="19"/>
          </p:nvPr>
        </p:nvSpPr>
        <p:spPr>
          <a:xfrm>
            <a:off x="1504731" y="5167572"/>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p:ph type="body" sz="quarter" idx="20" hasCustomPrompt="1"/>
          </p:nvPr>
        </p:nvSpPr>
        <p:spPr>
          <a:xfrm>
            <a:off x="1504731" y="4763246"/>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p:ph type="body" sz="quarter" idx="21"/>
          </p:nvPr>
        </p:nvSpPr>
        <p:spPr>
          <a:xfrm>
            <a:off x="8241403" y="5167572"/>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p:ph type="body" sz="quarter" idx="22" hasCustomPrompt="1"/>
          </p:nvPr>
        </p:nvSpPr>
        <p:spPr>
          <a:xfrm>
            <a:off x="8241403" y="4763246"/>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7" name="Oval 16">
            <a:extLst>
              <a:ext uri="{FF2B5EF4-FFF2-40B4-BE49-F238E27FC236}">
                <a16:creationId xmlns:a16="http://schemas.microsoft.com/office/drawing/2014/main" id="{EC623159-5A5F-49ED-8FE8-D17FB82C8BB9}"/>
              </a:ext>
            </a:extLst>
          </p:cNvPr>
          <p:cNvSpPr/>
          <p:nvPr userDrawn="1"/>
        </p:nvSpPr>
        <p:spPr>
          <a:xfrm>
            <a:off x="6157960"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Oval 17">
            <a:extLst>
              <a:ext uri="{FF2B5EF4-FFF2-40B4-BE49-F238E27FC236}">
                <a16:creationId xmlns:a16="http://schemas.microsoft.com/office/drawing/2014/main" id="{83F630FE-FEDE-4DCF-98BE-57FA329D971D}"/>
              </a:ext>
            </a:extLst>
          </p:cNvPr>
          <p:cNvSpPr/>
          <p:nvPr userDrawn="1"/>
        </p:nvSpPr>
        <p:spPr>
          <a:xfrm>
            <a:off x="4190264"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Oval 18">
            <a:extLst>
              <a:ext uri="{FF2B5EF4-FFF2-40B4-BE49-F238E27FC236}">
                <a16:creationId xmlns:a16="http://schemas.microsoft.com/office/drawing/2014/main" id="{5CEE0F46-6DA2-40B8-B7F9-015FA8D24163}"/>
              </a:ext>
            </a:extLst>
          </p:cNvPr>
          <p:cNvSpPr/>
          <p:nvPr userDrawn="1"/>
        </p:nvSpPr>
        <p:spPr>
          <a:xfrm>
            <a:off x="6157960"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331175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atin typeface="+mj-lt"/>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306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2708475"/>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838200" y="3796498"/>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1094402" y="2525899"/>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Picture Placeholder 6">
            <a:extLst>
              <a:ext uri="{FF2B5EF4-FFF2-40B4-BE49-F238E27FC236}">
                <a16:creationId xmlns:a16="http://schemas.microsoft.com/office/drawing/2014/main" id="{DAA0C5BA-C2D3-4A68-8EDE-1831408789D6}"/>
              </a:ext>
            </a:extLst>
          </p:cNvPr>
          <p:cNvSpPr>
            <a:spLocks noGrp="1"/>
          </p:cNvSpPr>
          <p:nvPr>
            <p:ph type="pic" sz="quarter" idx="13"/>
          </p:nvPr>
        </p:nvSpPr>
        <p:spPr>
          <a:xfrm>
            <a:off x="0" y="0"/>
            <a:ext cx="12191999" cy="6858000"/>
          </a:xfrm>
          <a:custGeom>
            <a:avLst/>
            <a:gdLst>
              <a:gd name="connsiteX0" fmla="*/ 0 w 11933381"/>
              <a:gd name="connsiteY0" fmla="*/ 0 h 6858000"/>
              <a:gd name="connsiteX1" fmla="*/ 11933381 w 11933381"/>
              <a:gd name="connsiteY1" fmla="*/ 0 h 6858000"/>
              <a:gd name="connsiteX2" fmla="*/ 11933381 w 11933381"/>
              <a:gd name="connsiteY2" fmla="*/ 6858000 h 6858000"/>
              <a:gd name="connsiteX3" fmla="*/ 0 w 11933381"/>
              <a:gd name="connsiteY3" fmla="*/ 6858000 h 6858000"/>
              <a:gd name="connsiteX4" fmla="*/ 0 w 11933381"/>
              <a:gd name="connsiteY4" fmla="*/ 5854361 h 6858000"/>
              <a:gd name="connsiteX5" fmla="*/ 8109878 w 11933381"/>
              <a:gd name="connsiteY5" fmla="*/ 5854361 h 6858000"/>
              <a:gd name="connsiteX6" fmla="*/ 8109878 w 11933381"/>
              <a:gd name="connsiteY6" fmla="*/ 1949923 h 6858000"/>
              <a:gd name="connsiteX7" fmla="*/ 0 w 11933381"/>
              <a:gd name="connsiteY7" fmla="*/ 194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381" h="6858000">
                <a:moveTo>
                  <a:pt x="0" y="0"/>
                </a:moveTo>
                <a:lnTo>
                  <a:pt x="11933381" y="0"/>
                </a:lnTo>
                <a:lnTo>
                  <a:pt x="11933381" y="6858000"/>
                </a:lnTo>
                <a:lnTo>
                  <a:pt x="0" y="6858000"/>
                </a:lnTo>
                <a:lnTo>
                  <a:pt x="0" y="5854361"/>
                </a:lnTo>
                <a:lnTo>
                  <a:pt x="8109878" y="5854361"/>
                </a:lnTo>
                <a:lnTo>
                  <a:pt x="8109878" y="1949923"/>
                </a:lnTo>
                <a:lnTo>
                  <a:pt x="0" y="1949923"/>
                </a:lnTo>
                <a:close/>
              </a:path>
            </a:pathLst>
          </a:custGeom>
          <a:solidFill>
            <a:schemeClr val="bg1"/>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132737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98755"/>
            <a:ext cx="3856038" cy="4235450"/>
          </a:xfrm>
          <a:solidFill>
            <a:schemeClr val="bg1">
              <a:lumMod val="95000"/>
            </a:schemeClr>
          </a:solidFill>
        </p:spPr>
        <p:txBody>
          <a:bodyPr/>
          <a:lstStyle/>
          <a:p>
            <a:r>
              <a:rPr lang="en-US"/>
              <a:t>Click icon to add picture</a:t>
            </a:r>
            <a:endParaRPr lang="en-US" dirty="0"/>
          </a:p>
        </p:txBody>
      </p:sp>
      <p:sp>
        <p:nvSpPr>
          <p:cNvPr id="4" name="Picture Placeholder 4">
            <a:extLst>
              <a:ext uri="{FF2B5EF4-FFF2-40B4-BE49-F238E27FC236}">
                <a16:creationId xmlns:a16="http://schemas.microsoft.com/office/drawing/2014/main" id="{D653D0B5-B695-4544-91E9-B8223EA713FF}"/>
              </a:ext>
            </a:extLst>
          </p:cNvPr>
          <p:cNvSpPr>
            <a:spLocks noGrp="1"/>
          </p:cNvSpPr>
          <p:nvPr>
            <p:ph type="pic" sz="quarter" idx="11"/>
          </p:nvPr>
        </p:nvSpPr>
        <p:spPr>
          <a:xfrm>
            <a:off x="4312285" y="198755"/>
            <a:ext cx="7651115" cy="4235450"/>
          </a:xfrm>
          <a:solidFill>
            <a:schemeClr val="bg1">
              <a:lumMod val="95000"/>
            </a:schemeClr>
          </a:solidFill>
        </p:spPr>
        <p:txBody>
          <a:bodyPr/>
          <a:lstStyle/>
          <a:p>
            <a:r>
              <a:rPr lang="en-US"/>
              <a:t>Click icon to add picture</a:t>
            </a:r>
            <a:endParaRPr lang="en-US" dirty="0"/>
          </a:p>
        </p:txBody>
      </p:sp>
      <p:sp>
        <p:nvSpPr>
          <p:cNvPr id="5" name="Picture Placeholder 4">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648200"/>
            <a:ext cx="7651116" cy="2011679"/>
          </a:xfrm>
          <a:solidFill>
            <a:schemeClr val="bg1">
              <a:lumMod val="95000"/>
            </a:schemeClr>
          </a:solidFill>
        </p:spPr>
        <p:txBody>
          <a:bodyPr/>
          <a:lstStyle/>
          <a:p>
            <a:r>
              <a:rPr lang="en-US"/>
              <a:t>Click icon to add picture</a:t>
            </a:r>
            <a:endParaRPr lang="en-US" dirty="0"/>
          </a:p>
        </p:txBody>
      </p:sp>
      <p:sp>
        <p:nvSpPr>
          <p:cNvPr id="6" name="Picture Placeholder 4">
            <a:extLst>
              <a:ext uri="{FF2B5EF4-FFF2-40B4-BE49-F238E27FC236}">
                <a16:creationId xmlns:a16="http://schemas.microsoft.com/office/drawing/2014/main" id="{75694821-2A94-40B8-8AAD-3E3762AFD388}"/>
              </a:ext>
            </a:extLst>
          </p:cNvPr>
          <p:cNvSpPr>
            <a:spLocks noGrp="1"/>
          </p:cNvSpPr>
          <p:nvPr>
            <p:ph type="pic" sz="quarter" idx="13"/>
          </p:nvPr>
        </p:nvSpPr>
        <p:spPr>
          <a:xfrm>
            <a:off x="8122919" y="4648200"/>
            <a:ext cx="3855721" cy="201167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373C762-8092-4F49-BC46-91BCA0557F23}"/>
              </a:ext>
            </a:extLst>
          </p:cNvPr>
          <p:cNvSpPr>
            <a:spLocks noGrp="1"/>
          </p:cNvSpPr>
          <p:nvPr>
            <p:ph type="pic" sz="quarter" idx="10"/>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2430682 h 6858000"/>
              <a:gd name="connsiteX3" fmla="*/ 3823504 w 12191999"/>
              <a:gd name="connsiteY3" fmla="*/ 2430682 h 6858000"/>
              <a:gd name="connsiteX4" fmla="*/ 3823504 w 12191999"/>
              <a:gd name="connsiteY4" fmla="*/ 6335120 h 6858000"/>
              <a:gd name="connsiteX5" fmla="*/ 12191999 w 12191999"/>
              <a:gd name="connsiteY5" fmla="*/ 633512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2430682"/>
                </a:lnTo>
                <a:lnTo>
                  <a:pt x="3823504" y="2430682"/>
                </a:lnTo>
                <a:lnTo>
                  <a:pt x="3823504" y="6335120"/>
                </a:lnTo>
                <a:lnTo>
                  <a:pt x="12191999" y="6335120"/>
                </a:lnTo>
                <a:lnTo>
                  <a:pt x="12191999" y="6858000"/>
                </a:lnTo>
                <a:lnTo>
                  <a:pt x="0" y="6858000"/>
                </a:lnTo>
                <a:close/>
              </a:path>
            </a:pathLst>
          </a:custGeom>
          <a:solidFill>
            <a:schemeClr val="bg1"/>
          </a:solidFill>
        </p:spPr>
        <p:txBody>
          <a:bodyPr wrap="square">
            <a:noAutofit/>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4403208" y="2870519"/>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4403209" y="3958542"/>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4788658" y="2817190"/>
            <a:ext cx="0" cy="1930310"/>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652B907-27B2-46E0-B157-E5617EF0413D}"/>
              </a:ext>
            </a:extLst>
          </p:cNvPr>
          <p:cNvSpPr>
            <a:spLocks noGrp="1"/>
          </p:cNvSpPr>
          <p:nvPr>
            <p:ph type="pic" sz="quarter" idx="10"/>
          </p:nvPr>
        </p:nvSpPr>
        <p:spPr>
          <a:xfrm>
            <a:off x="0" y="0"/>
            <a:ext cx="12191999" cy="6858000"/>
          </a:xfrm>
          <a:custGeom>
            <a:avLst/>
            <a:gdLst>
              <a:gd name="connsiteX0" fmla="*/ 0 w 12191999"/>
              <a:gd name="connsiteY0" fmla="*/ 0 h 6553196"/>
              <a:gd name="connsiteX1" fmla="*/ 12191999 w 12191999"/>
              <a:gd name="connsiteY1" fmla="*/ 0 h 6553196"/>
              <a:gd name="connsiteX2" fmla="*/ 12191999 w 12191999"/>
              <a:gd name="connsiteY2" fmla="*/ 6553196 h 6553196"/>
              <a:gd name="connsiteX3" fmla="*/ 9099630 w 12191999"/>
              <a:gd name="connsiteY3" fmla="*/ 6553196 h 6553196"/>
              <a:gd name="connsiteX4" fmla="*/ 9099630 w 12191999"/>
              <a:gd name="connsiteY4" fmla="*/ 2953562 h 6553196"/>
              <a:gd name="connsiteX5" fmla="*/ 731134 w 12191999"/>
              <a:gd name="connsiteY5" fmla="*/ 2953562 h 6553196"/>
              <a:gd name="connsiteX6" fmla="*/ 731134 w 12191999"/>
              <a:gd name="connsiteY6" fmla="*/ 6553196 h 6553196"/>
              <a:gd name="connsiteX7" fmla="*/ 0 w 12191999"/>
              <a:gd name="connsiteY7" fmla="*/ 6553196 h 655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553196">
                <a:moveTo>
                  <a:pt x="0" y="0"/>
                </a:moveTo>
                <a:lnTo>
                  <a:pt x="12191999" y="0"/>
                </a:lnTo>
                <a:lnTo>
                  <a:pt x="12191999" y="6553196"/>
                </a:lnTo>
                <a:lnTo>
                  <a:pt x="9099630" y="6553196"/>
                </a:lnTo>
                <a:lnTo>
                  <a:pt x="9099630" y="2953562"/>
                </a:lnTo>
                <a:lnTo>
                  <a:pt x="731134" y="2953562"/>
                </a:lnTo>
                <a:lnTo>
                  <a:pt x="731134" y="6553196"/>
                </a:lnTo>
                <a:lnTo>
                  <a:pt x="0" y="6553196"/>
                </a:lnTo>
                <a:close/>
              </a:path>
            </a:pathLst>
          </a:custGeom>
          <a:solidFill>
            <a:schemeClr val="bg1"/>
          </a:solidFill>
        </p:spPr>
        <p:txBody>
          <a:bodyPr wrap="square">
            <a:noAutofit/>
          </a:bodyPr>
          <a:lstStyle>
            <a:lvl1pPr>
              <a:defRPr>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81AEE170-55AC-411A-B257-BD682DE716D0}"/>
              </a:ext>
            </a:extLst>
          </p:cNvPr>
          <p:cNvSpPr>
            <a:spLocks noGrp="1"/>
          </p:cNvSpPr>
          <p:nvPr>
            <p:ph type="title" hasCustomPrompt="1"/>
          </p:nvPr>
        </p:nvSpPr>
        <p:spPr>
          <a:xfrm>
            <a:off x="1220164" y="3379810"/>
            <a:ext cx="7252505" cy="891250"/>
          </a:xfrm>
        </p:spPr>
        <p:txBody>
          <a:bodyPr anchor="t">
            <a:noAutofit/>
          </a:bodyPr>
          <a:lstStyle>
            <a:lvl1pPr algn="l">
              <a:defRPr sz="5000" b="1">
                <a:solidFill>
                  <a:schemeClr val="bg1"/>
                </a:solidFill>
                <a:latin typeface="+mj-lt"/>
              </a:defRPr>
            </a:lvl1pPr>
          </a:lstStyle>
          <a:p>
            <a:r>
              <a:rPr lang="en-US" dirty="0"/>
              <a:t>CLICK TO ADD TITLE</a:t>
            </a:r>
          </a:p>
        </p:txBody>
      </p:sp>
      <p:sp>
        <p:nvSpPr>
          <p:cNvPr id="8" name="Text Placeholder 12">
            <a:extLst>
              <a:ext uri="{FF2B5EF4-FFF2-40B4-BE49-F238E27FC236}">
                <a16:creationId xmlns:a16="http://schemas.microsoft.com/office/drawing/2014/main" id="{92D701DC-3803-4D06-BFB3-A9F78E4022EF}"/>
              </a:ext>
            </a:extLst>
          </p:cNvPr>
          <p:cNvSpPr>
            <a:spLocks noGrp="1"/>
          </p:cNvSpPr>
          <p:nvPr>
            <p:ph type="body" sz="quarter" idx="14" hasCustomPrompt="1"/>
          </p:nvPr>
        </p:nvSpPr>
        <p:spPr>
          <a:xfrm>
            <a:off x="1220165" y="4467833"/>
            <a:ext cx="7252504"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9" name="Shape 62">
            <a:extLst>
              <a:ext uri="{FF2B5EF4-FFF2-40B4-BE49-F238E27FC236}">
                <a16:creationId xmlns:a16="http://schemas.microsoft.com/office/drawing/2014/main" id="{71FB5177-8D30-4482-99E2-8BFEB1D37D9E}"/>
              </a:ext>
            </a:extLst>
          </p:cNvPr>
          <p:cNvSpPr/>
          <p:nvPr userDrawn="1"/>
        </p:nvSpPr>
        <p:spPr>
          <a:xfrm rot="16200000" flipV="1">
            <a:off x="1285385" y="3006251"/>
            <a:ext cx="0" cy="2570770"/>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356412"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3778137" y="2225040"/>
            <a:ext cx="3557587" cy="3668025"/>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7559432"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7559432"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7559432"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7559432"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7559432"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E2F3CED5-D6C7-4A0B-B731-FDB78F4E3341}"/>
              </a:ext>
            </a:extLst>
          </p:cNvPr>
          <p:cNvSpPr/>
          <p:nvPr userDrawn="1"/>
        </p:nvSpPr>
        <p:spPr>
          <a:xfrm>
            <a:off x="3778137" y="0"/>
            <a:ext cx="3586162"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5043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5" r:id="rId2"/>
    <p:sldLayoutId id="2147483689" r:id="rId3"/>
    <p:sldLayoutId id="2147483684" r:id="rId4"/>
    <p:sldLayoutId id="2147483651" r:id="rId5"/>
    <p:sldLayoutId id="2147483685" r:id="rId6"/>
    <p:sldLayoutId id="2147483674" r:id="rId7"/>
    <p:sldLayoutId id="2147483690" r:id="rId8"/>
    <p:sldLayoutId id="2147483694" r:id="rId9"/>
    <p:sldLayoutId id="2147483693" r:id="rId10"/>
    <p:sldLayoutId id="2147483686" r:id="rId11"/>
    <p:sldLayoutId id="2147483703" r:id="rId12"/>
    <p:sldLayoutId id="2147483709" r:id="rId13"/>
    <p:sldLayoutId id="2147483710" r:id="rId14"/>
    <p:sldLayoutId id="2147483711" r:id="rId15"/>
    <p:sldLayoutId id="2147483712" r:id="rId16"/>
    <p:sldLayoutId id="2147483704" r:id="rId17"/>
    <p:sldLayoutId id="2147483702" r:id="rId18"/>
    <p:sldLayoutId id="2147483713" r:id="rId19"/>
    <p:sldLayoutId id="2147483714" r:id="rId20"/>
    <p:sldLayoutId id="2147483715" r:id="rId21"/>
    <p:sldLayoutId id="2147483695" r:id="rId22"/>
    <p:sldLayoutId id="2147483730" r:id="rId23"/>
    <p:sldLayoutId id="2147483698" r:id="rId24"/>
    <p:sldLayoutId id="2147483731" r:id="rId25"/>
    <p:sldLayoutId id="2147483699" r:id="rId26"/>
    <p:sldLayoutId id="2147483732" r:id="rId27"/>
    <p:sldLayoutId id="2147483700" r:id="rId28"/>
    <p:sldLayoutId id="2147483733" r:id="rId29"/>
    <p:sldLayoutId id="2147483701" r:id="rId30"/>
    <p:sldLayoutId id="2147483734" r:id="rId31"/>
    <p:sldLayoutId id="2147483696" r:id="rId32"/>
    <p:sldLayoutId id="2147483705" r:id="rId33"/>
    <p:sldLayoutId id="2147483706" r:id="rId34"/>
    <p:sldLayoutId id="2147483707" r:id="rId35"/>
    <p:sldLayoutId id="2147483708" r:id="rId36"/>
    <p:sldLayoutId id="2147483687" r:id="rId37"/>
    <p:sldLayoutId id="2147483719" r:id="rId38"/>
    <p:sldLayoutId id="2147483720" r:id="rId39"/>
    <p:sldLayoutId id="2147483718" r:id="rId40"/>
    <p:sldLayoutId id="2147483721" r:id="rId41"/>
    <p:sldLayoutId id="2147483716" r:id="rId42"/>
    <p:sldLayoutId id="2147483722" r:id="rId43"/>
    <p:sldLayoutId id="2147483723" r:id="rId44"/>
    <p:sldLayoutId id="2147483725" r:id="rId45"/>
    <p:sldLayoutId id="2147483726" r:id="rId46"/>
    <p:sldLayoutId id="2147483675" r:id="rId47"/>
    <p:sldLayoutId id="2147483677" r:id="rId48"/>
    <p:sldLayoutId id="2147483729" r:id="rId49"/>
    <p:sldLayoutId id="2147483728" r:id="rId50"/>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p15:clr>
            <a:srgbClr val="F26B43"/>
          </p15:clr>
        </p15:guide>
        <p15:guide id="2"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foxbusiness.com/category/fox-news-new-york-city" TargetMode="External"/><Relationship Id="rId11" Type="http://schemas.openxmlformats.org/officeDocument/2006/relationships/image" Target="../media/image5.jpeg"/><Relationship Id="rId5" Type="http://schemas.openxmlformats.org/officeDocument/2006/relationships/hyperlink" Target="https://www.foxbusiness.com/lifestyle/new-york-city-lawmakers-move-ban-tide-pods-laundry-sheets?cmpid=FNC_app#)" TargetMode="External"/><Relationship Id="rId10" Type="http://schemas.openxmlformats.org/officeDocument/2006/relationships/image" Target="../media/image17.jpeg"/><Relationship Id="rId4" Type="http://schemas.openxmlformats.org/officeDocument/2006/relationships/hyperlink" Target="https://www.foxbusiness.com/lifestyle/new-york-city-lawmakers-move-ban-tide-pods-laundry-sheets?cmpid=FNC_app"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s://www.sciencedirect.com/science/article/abs/pii/S0048969721068303" TargetMode="External"/><Relationship Id="rId3" Type="http://schemas.openxmlformats.org/officeDocument/2006/relationships/hyperlink" Target="https://www.sciencedirect.com/topics/earth-and-planetary-sciences/waste-water-treatment" TargetMode="External"/><Relationship Id="rId7" Type="http://schemas.openxmlformats.org/officeDocument/2006/relationships/hyperlink" Target="https://www.sciencedirect.com/topics/earth-and-planetary-sciences/nanoparticle"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www.sciencedirect.com/topics/earth-and-planetary-sciences/nanomaterial" TargetMode="External"/><Relationship Id="rId11" Type="http://schemas.openxmlformats.org/officeDocument/2006/relationships/image" Target="../media/image1.png"/><Relationship Id="rId5" Type="http://schemas.openxmlformats.org/officeDocument/2006/relationships/hyperlink" Target="https://www.sciencedirect.com/topics/earth-and-planetary-sciences/pharmaceutical-industry" TargetMode="External"/><Relationship Id="rId10" Type="http://schemas.openxmlformats.org/officeDocument/2006/relationships/image" Target="../media/image9.png"/><Relationship Id="rId4" Type="http://schemas.openxmlformats.org/officeDocument/2006/relationships/hyperlink" Target="https://www.sciencedirect.com/topics/earth-and-planetary-sciences/micro-organism"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www.ellenmacarthurfoundation.org/" TargetMode="External"/><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FB8F57-174E-6A36-E7D8-8F74EEAEA00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3EA9D5D-1BF9-F3E8-F538-BC680EF39459}"/>
              </a:ext>
            </a:extLst>
          </p:cNvPr>
          <p:cNvPicPr>
            <a:picLocks noChangeAspect="1"/>
          </p:cNvPicPr>
          <p:nvPr/>
        </p:nvPicPr>
        <p:blipFill>
          <a:blip r:embed="rId3"/>
          <a:stretch>
            <a:fillRect/>
          </a:stretch>
        </p:blipFill>
        <p:spPr>
          <a:xfrm>
            <a:off x="0" y="1669312"/>
            <a:ext cx="12192000" cy="3349256"/>
          </a:xfrm>
          <a:prstGeom prst="rect">
            <a:avLst/>
          </a:prstGeom>
        </p:spPr>
      </p:pic>
      <p:pic>
        <p:nvPicPr>
          <p:cNvPr id="5" name="Picture 4">
            <a:extLst>
              <a:ext uri="{FF2B5EF4-FFF2-40B4-BE49-F238E27FC236}">
                <a16:creationId xmlns:a16="http://schemas.microsoft.com/office/drawing/2014/main" id="{18840297-2371-410C-50D5-594BFE7AEB57}"/>
              </a:ext>
            </a:extLst>
          </p:cNvPr>
          <p:cNvPicPr>
            <a:picLocks noChangeAspect="1"/>
          </p:cNvPicPr>
          <p:nvPr/>
        </p:nvPicPr>
        <p:blipFill>
          <a:blip r:embed="rId4"/>
          <a:stretch>
            <a:fillRect/>
          </a:stretch>
        </p:blipFill>
        <p:spPr>
          <a:xfrm>
            <a:off x="3239240" y="1435395"/>
            <a:ext cx="5486186" cy="5316303"/>
          </a:xfrm>
          <a:prstGeom prst="rect">
            <a:avLst/>
          </a:prstGeom>
        </p:spPr>
      </p:pic>
      <p:pic>
        <p:nvPicPr>
          <p:cNvPr id="19" name="Picture 18">
            <a:extLst>
              <a:ext uri="{FF2B5EF4-FFF2-40B4-BE49-F238E27FC236}">
                <a16:creationId xmlns:a16="http://schemas.microsoft.com/office/drawing/2014/main" id="{4973B1B2-B0FD-FFD5-7576-3A9DEBA51EC6}"/>
              </a:ext>
            </a:extLst>
          </p:cNvPr>
          <p:cNvPicPr>
            <a:picLocks noChangeAspect="1"/>
          </p:cNvPicPr>
          <p:nvPr/>
        </p:nvPicPr>
        <p:blipFill>
          <a:blip r:embed="rId5">
            <a:clrChange>
              <a:clrFrom>
                <a:srgbClr val="FFFDFD"/>
              </a:clrFrom>
              <a:clrTo>
                <a:srgbClr val="FFFDFD">
                  <a:alpha val="0"/>
                </a:srgbClr>
              </a:clrTo>
            </a:clrChange>
          </a:blip>
          <a:stretch>
            <a:fillRect/>
          </a:stretch>
        </p:blipFill>
        <p:spPr>
          <a:xfrm>
            <a:off x="3495662" y="272905"/>
            <a:ext cx="4369771" cy="1162490"/>
          </a:xfrm>
          <a:prstGeom prst="rect">
            <a:avLst/>
          </a:prstGeom>
        </p:spPr>
      </p:pic>
    </p:spTree>
    <p:extLst>
      <p:ext uri="{BB962C8B-B14F-4D97-AF65-F5344CB8AC3E}">
        <p14:creationId xmlns:p14="http://schemas.microsoft.com/office/powerpoint/2010/main" val="122075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F90D1A-D0CF-EA89-638C-4BA371F8C34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A7B36C0-6834-8CF5-01BE-F15F5FF26CF7}"/>
              </a:ext>
            </a:extLst>
          </p:cNvPr>
          <p:cNvPicPr>
            <a:picLocks noChangeAspect="1"/>
          </p:cNvPicPr>
          <p:nvPr/>
        </p:nvPicPr>
        <p:blipFill>
          <a:blip r:embed="rId3"/>
          <a:stretch>
            <a:fillRect/>
          </a:stretch>
        </p:blipFill>
        <p:spPr>
          <a:xfrm rot="5400000">
            <a:off x="7736710" y="2402715"/>
            <a:ext cx="6858001" cy="2052577"/>
          </a:xfrm>
          <a:prstGeom prst="rect">
            <a:avLst/>
          </a:prstGeom>
        </p:spPr>
      </p:pic>
      <p:sp>
        <p:nvSpPr>
          <p:cNvPr id="10" name="TextBox 9">
            <a:extLst>
              <a:ext uri="{FF2B5EF4-FFF2-40B4-BE49-F238E27FC236}">
                <a16:creationId xmlns:a16="http://schemas.microsoft.com/office/drawing/2014/main" id="{3D1FFE4C-AF15-CF10-9F86-24754A086B5F}"/>
              </a:ext>
            </a:extLst>
          </p:cNvPr>
          <p:cNvSpPr txBox="1"/>
          <p:nvPr/>
        </p:nvSpPr>
        <p:spPr>
          <a:xfrm>
            <a:off x="1552353" y="2785958"/>
            <a:ext cx="8506047" cy="400110"/>
          </a:xfrm>
          <a:prstGeom prst="rect">
            <a:avLst/>
          </a:prstGeom>
          <a:noFill/>
        </p:spPr>
        <p:txBody>
          <a:bodyPr wrap="square">
            <a:spAutoFit/>
          </a:bodyPr>
          <a:lstStyle/>
          <a:p>
            <a:r>
              <a:rPr lang="en-US" sz="1000" b="0" i="0" dirty="0">
                <a:effectLst/>
                <a:latin typeface="Segoe UI" panose="020B0502040204020203" pitchFamily="34" charset="0"/>
                <a:hlinkClick r:id="rId4"/>
              </a:rPr>
              <a:t>https://www.foxbusiness.com/lifestyle/new-york-city-lawmakers-move-ban-tide-pods-laundry-sheets?cmpid=FNC_app#</a:t>
            </a:r>
            <a:r>
              <a:rPr lang="en-US" sz="1000" b="0" i="0" dirty="0">
                <a:solidFill>
                  <a:srgbClr val="242424"/>
                </a:solidFill>
                <a:effectLst/>
                <a:latin typeface="Segoe UI" panose="020B0502040204020203" pitchFamily="34" charset="0"/>
              </a:rPr>
              <a:t> (</a:t>
            </a:r>
            <a:r>
              <a:rPr lang="en-US" sz="1000" b="0" i="0" dirty="0">
                <a:effectLst/>
                <a:latin typeface="Segoe UI" panose="020B0502040204020203" pitchFamily="34" charset="0"/>
                <a:hlinkClick r:id="rId5"/>
              </a:rPr>
              <a:t>https://www.foxbusiness.com/lifestyle/new-york-city-lawmakers-move-ban-tide-pods-laundry-sheets?cmpid=FNC_app#)</a:t>
            </a:r>
            <a:endParaRPr lang="en-US" sz="1000" dirty="0"/>
          </a:p>
        </p:txBody>
      </p:sp>
      <p:sp>
        <p:nvSpPr>
          <p:cNvPr id="12" name="TextBox 11">
            <a:extLst>
              <a:ext uri="{FF2B5EF4-FFF2-40B4-BE49-F238E27FC236}">
                <a16:creationId xmlns:a16="http://schemas.microsoft.com/office/drawing/2014/main" id="{317FD130-8E65-153F-D59E-23A40FC9A7B4}"/>
              </a:ext>
            </a:extLst>
          </p:cNvPr>
          <p:cNvSpPr txBox="1"/>
          <p:nvPr/>
        </p:nvSpPr>
        <p:spPr>
          <a:xfrm>
            <a:off x="0" y="1133643"/>
            <a:ext cx="10837421" cy="1631216"/>
          </a:xfrm>
          <a:prstGeom prst="rect">
            <a:avLst/>
          </a:prstGeom>
          <a:noFill/>
        </p:spPr>
        <p:txBody>
          <a:bodyPr wrap="square">
            <a:spAutoFit/>
          </a:bodyPr>
          <a:lstStyle/>
          <a:p>
            <a:pPr algn="ctr" fontAlgn="base"/>
            <a:r>
              <a:rPr lang="en-US" sz="3600" b="1" i="0" u="none" strike="noStrike" cap="all" dirty="0">
                <a:solidFill>
                  <a:srgbClr val="003366"/>
                </a:solidFill>
                <a:effectLst/>
                <a:hlinkClick r:id="rId6"/>
              </a:rPr>
              <a:t>NEW YORK CITY</a:t>
            </a:r>
            <a:endParaRPr lang="en-US" sz="3600" b="1" i="0" cap="all" dirty="0">
              <a:solidFill>
                <a:srgbClr val="003366"/>
              </a:solidFill>
              <a:effectLst/>
            </a:endParaRPr>
          </a:p>
          <a:p>
            <a:pPr algn="ctr" fontAlgn="base"/>
            <a:r>
              <a:rPr lang="en-US" sz="2400" b="0" i="0" dirty="0">
                <a:solidFill>
                  <a:srgbClr val="222222"/>
                </a:solidFill>
                <a:effectLst/>
              </a:rPr>
              <a:t> </a:t>
            </a:r>
            <a:r>
              <a:rPr lang="en-US" sz="2000" b="1" i="0" dirty="0">
                <a:solidFill>
                  <a:schemeClr val="tx1">
                    <a:lumMod val="50000"/>
                  </a:schemeClr>
                </a:solidFill>
                <a:effectLst/>
              </a:rPr>
              <a:t>Published</a:t>
            </a:r>
            <a:r>
              <a:rPr lang="en-US" sz="2000" b="0" i="0" dirty="0">
                <a:solidFill>
                  <a:schemeClr val="tx1">
                    <a:lumMod val="50000"/>
                  </a:schemeClr>
                </a:solidFill>
                <a:effectLst/>
              </a:rPr>
              <a:t> February 19, 2024 10:49am EST</a:t>
            </a:r>
          </a:p>
          <a:p>
            <a:pPr algn="ctr" fontAlgn="base"/>
            <a:r>
              <a:rPr lang="en-US" sz="2000" b="1" i="0" dirty="0">
                <a:solidFill>
                  <a:schemeClr val="tx1">
                    <a:lumMod val="50000"/>
                  </a:schemeClr>
                </a:solidFill>
                <a:effectLst/>
              </a:rPr>
              <a:t>New York City lawmakers move to ban Tide Pods, laundry sheets</a:t>
            </a:r>
          </a:p>
          <a:p>
            <a:pPr algn="ctr" fontAlgn="base"/>
            <a:r>
              <a:rPr lang="en-US" sz="2000" b="0" i="0" dirty="0">
                <a:solidFill>
                  <a:schemeClr val="tx1">
                    <a:lumMod val="50000"/>
                  </a:schemeClr>
                </a:solidFill>
                <a:effectLst/>
              </a:rPr>
              <a:t>A city councilman argues Tide Pods pollute the city's water supply</a:t>
            </a:r>
            <a:endParaRPr lang="en-US" sz="1100" b="0" i="0" dirty="0">
              <a:solidFill>
                <a:schemeClr val="tx1">
                  <a:lumMod val="50000"/>
                </a:schemeClr>
              </a:solidFill>
              <a:effectLst/>
            </a:endParaRPr>
          </a:p>
        </p:txBody>
      </p:sp>
      <p:pic>
        <p:nvPicPr>
          <p:cNvPr id="5126" name="Picture 6" descr="Crosswinds Foundation">
            <a:extLst>
              <a:ext uri="{FF2B5EF4-FFF2-40B4-BE49-F238E27FC236}">
                <a16:creationId xmlns:a16="http://schemas.microsoft.com/office/drawing/2014/main" id="{B45EB27C-9F89-3920-4A7D-2D7EEF40FD4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5394" y="266074"/>
            <a:ext cx="2422409" cy="16132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C5DAE85-2FB6-EB89-E136-B93EC81393E2}"/>
              </a:ext>
            </a:extLst>
          </p:cNvPr>
          <p:cNvPicPr>
            <a:picLocks noChangeAspect="1"/>
          </p:cNvPicPr>
          <p:nvPr/>
        </p:nvPicPr>
        <p:blipFill>
          <a:blip r:embed="rId8"/>
          <a:stretch>
            <a:fillRect/>
          </a:stretch>
        </p:blipFill>
        <p:spPr>
          <a:xfrm>
            <a:off x="3761065" y="4482864"/>
            <a:ext cx="3858935" cy="2057135"/>
          </a:xfrm>
          <a:prstGeom prst="rect">
            <a:avLst/>
          </a:prstGeom>
        </p:spPr>
      </p:pic>
      <p:pic>
        <p:nvPicPr>
          <p:cNvPr id="5128" name="Picture 8" descr="Picture">
            <a:extLst>
              <a:ext uri="{FF2B5EF4-FFF2-40B4-BE49-F238E27FC236}">
                <a16:creationId xmlns:a16="http://schemas.microsoft.com/office/drawing/2014/main" id="{F75A7293-1078-9BC6-FFA8-5330EA27E7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9900" y="4070141"/>
            <a:ext cx="1800225" cy="20669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7B88F5E-3F18-63AC-5544-A095F59C7DE2}"/>
              </a:ext>
            </a:extLst>
          </p:cNvPr>
          <p:cNvSpPr txBox="1"/>
          <p:nvPr/>
        </p:nvSpPr>
        <p:spPr>
          <a:xfrm>
            <a:off x="-631430" y="6137066"/>
            <a:ext cx="6096000" cy="461665"/>
          </a:xfrm>
          <a:prstGeom prst="rect">
            <a:avLst/>
          </a:prstGeom>
          <a:noFill/>
        </p:spPr>
        <p:txBody>
          <a:bodyPr wrap="square">
            <a:spAutoFit/>
          </a:bodyPr>
          <a:lstStyle/>
          <a:p>
            <a:pPr algn="ctr"/>
            <a:r>
              <a:rPr lang="en-US" sz="1200" b="1" i="0" dirty="0">
                <a:solidFill>
                  <a:srgbClr val="000000"/>
                </a:solidFill>
                <a:effectLst/>
                <a:latin typeface="Montserrat" panose="00000500000000000000" pitchFamily="2" charset="0"/>
              </a:rPr>
              <a:t>powerful</a:t>
            </a:r>
            <a:br>
              <a:rPr lang="en-US" sz="1200" b="1" i="0" dirty="0">
                <a:solidFill>
                  <a:srgbClr val="000000"/>
                </a:solidFill>
                <a:effectLst/>
                <a:latin typeface="Montserrat" panose="00000500000000000000" pitchFamily="2" charset="0"/>
              </a:rPr>
            </a:br>
            <a:r>
              <a:rPr lang="en-US" sz="1200" b="1" i="0" dirty="0">
                <a:solidFill>
                  <a:srgbClr val="000000"/>
                </a:solidFill>
                <a:effectLst/>
                <a:latin typeface="Montserrat" panose="00000500000000000000" pitchFamily="2" charset="0"/>
              </a:rPr>
              <a:t>​1 LOAD SACHETS</a:t>
            </a:r>
          </a:p>
        </p:txBody>
      </p:sp>
      <p:pic>
        <p:nvPicPr>
          <p:cNvPr id="4" name="Picture 6" descr="Green Recycling Symbol - ClipArt Best">
            <a:extLst>
              <a:ext uri="{FF2B5EF4-FFF2-40B4-BE49-F238E27FC236}">
                <a16:creationId xmlns:a16="http://schemas.microsoft.com/office/drawing/2014/main" id="{FD4F0B1A-7FD0-87D5-A657-1DBF2B17BEDB}"/>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771" y="3429000"/>
            <a:ext cx="815618" cy="787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C635EE-0222-E8C4-0CC6-AC1EF9A7FB97}"/>
              </a:ext>
            </a:extLst>
          </p:cNvPr>
          <p:cNvSpPr txBox="1"/>
          <p:nvPr/>
        </p:nvSpPr>
        <p:spPr>
          <a:xfrm>
            <a:off x="1620047" y="3629055"/>
            <a:ext cx="6411432" cy="369332"/>
          </a:xfrm>
          <a:prstGeom prst="rect">
            <a:avLst/>
          </a:prstGeom>
          <a:noFill/>
        </p:spPr>
        <p:txBody>
          <a:bodyPr wrap="square">
            <a:spAutoFit/>
          </a:bodyPr>
          <a:lstStyle/>
          <a:p>
            <a:pPr algn="just"/>
            <a:r>
              <a:rPr lang="en-US" sz="1800" b="1" i="0" dirty="0">
                <a:effectLst/>
              </a:rPr>
              <a:t> Environmentally friendly single-portion packaging</a:t>
            </a:r>
          </a:p>
        </p:txBody>
      </p:sp>
      <p:pic>
        <p:nvPicPr>
          <p:cNvPr id="7" name="Picture 2" descr="Image preview">
            <a:extLst>
              <a:ext uri="{FF2B5EF4-FFF2-40B4-BE49-F238E27FC236}">
                <a16:creationId xmlns:a16="http://schemas.microsoft.com/office/drawing/2014/main" id="{09F222D3-38E0-AACA-44E2-DE861E2D97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6531" y="3822595"/>
            <a:ext cx="2525041" cy="25250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A54F9D-9DA1-CBA5-6EE3-3A62C93A7C5F}"/>
              </a:ext>
            </a:extLst>
          </p:cNvPr>
          <p:cNvSpPr txBox="1"/>
          <p:nvPr/>
        </p:nvSpPr>
        <p:spPr>
          <a:xfrm>
            <a:off x="3761065" y="589684"/>
            <a:ext cx="6500507" cy="523220"/>
          </a:xfrm>
          <a:prstGeom prst="rect">
            <a:avLst/>
          </a:prstGeom>
          <a:noFill/>
        </p:spPr>
        <p:txBody>
          <a:bodyPr wrap="square">
            <a:spAutoFit/>
          </a:bodyPr>
          <a:lstStyle/>
          <a:p>
            <a:r>
              <a:rPr lang="en-US" sz="2800" b="1" dirty="0">
                <a:solidFill>
                  <a:srgbClr val="0070C0"/>
                </a:solidFill>
                <a:effectLst>
                  <a:outerShdw blurRad="38100" dist="38100" dir="2700000" algn="tl">
                    <a:srgbClr val="000000">
                      <a:alpha val="43137"/>
                    </a:srgbClr>
                  </a:outerShdw>
                </a:effectLst>
              </a:rPr>
              <a:t>OUR TIME IS NOW</a:t>
            </a:r>
            <a:endParaRPr lang="en-US" sz="2800" dirty="0"/>
          </a:p>
        </p:txBody>
      </p:sp>
    </p:spTree>
    <p:extLst>
      <p:ext uri="{BB962C8B-B14F-4D97-AF65-F5344CB8AC3E}">
        <p14:creationId xmlns:p14="http://schemas.microsoft.com/office/powerpoint/2010/main" val="35581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C9943A-1BE5-05A3-E3A7-D85C61C68B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582FCF3-FA07-0A25-ABB2-8A8E1CB2B179}"/>
              </a:ext>
            </a:extLst>
          </p:cNvPr>
          <p:cNvPicPr>
            <a:picLocks noChangeAspect="1"/>
          </p:cNvPicPr>
          <p:nvPr/>
        </p:nvPicPr>
        <p:blipFill>
          <a:blip r:embed="rId3">
            <a:clrChange>
              <a:clrFrom>
                <a:srgbClr val="FFFDFD"/>
              </a:clrFrom>
              <a:clrTo>
                <a:srgbClr val="FFFDFD">
                  <a:alpha val="0"/>
                </a:srgbClr>
              </a:clrTo>
            </a:clrChange>
          </a:blip>
          <a:stretch>
            <a:fillRect/>
          </a:stretch>
        </p:blipFill>
        <p:spPr>
          <a:xfrm rot="16200000">
            <a:off x="5738124" y="-4531272"/>
            <a:ext cx="715744" cy="12192000"/>
          </a:xfrm>
          <a:prstGeom prst="rect">
            <a:avLst/>
          </a:prstGeom>
        </p:spPr>
      </p:pic>
      <p:sp>
        <p:nvSpPr>
          <p:cNvPr id="5" name="TextBox 4">
            <a:extLst>
              <a:ext uri="{FF2B5EF4-FFF2-40B4-BE49-F238E27FC236}">
                <a16:creationId xmlns:a16="http://schemas.microsoft.com/office/drawing/2014/main" id="{FD22E195-A6B2-03B9-5997-5166B761D851}"/>
              </a:ext>
            </a:extLst>
          </p:cNvPr>
          <p:cNvSpPr txBox="1"/>
          <p:nvPr/>
        </p:nvSpPr>
        <p:spPr>
          <a:xfrm>
            <a:off x="770414" y="1685842"/>
            <a:ext cx="10651165" cy="5324535"/>
          </a:xfrm>
          <a:prstGeom prst="rect">
            <a:avLst/>
          </a:prstGeom>
          <a:noFill/>
        </p:spPr>
        <p:txBody>
          <a:bodyPr wrap="square">
            <a:spAutoFit/>
          </a:bodyPr>
          <a:lstStyle/>
          <a:p>
            <a:pPr algn="ctr"/>
            <a:endParaRPr lang="en-US" sz="1600" b="1" dirty="0">
              <a:solidFill>
                <a:schemeClr val="accent6">
                  <a:lumMod val="50000"/>
                </a:schemeClr>
              </a:solidFill>
              <a:latin typeface="Abadi Extra Light" panose="020B0204020104020204" pitchFamily="34" charset="0"/>
            </a:endParaRPr>
          </a:p>
          <a:p>
            <a:pPr algn="just"/>
            <a:r>
              <a:rPr lang="en-US" sz="1200" b="1" i="0" dirty="0">
                <a:solidFill>
                  <a:schemeClr val="tx1">
                    <a:lumMod val="50000"/>
                  </a:schemeClr>
                </a:solidFill>
                <a:effectLst/>
              </a:rPr>
              <a:t>Raising awareness about the importance of cleanliness is expected to drive the studied market</a:t>
            </a:r>
            <a:r>
              <a:rPr lang="en-US" sz="1200" i="0" dirty="0">
                <a:solidFill>
                  <a:schemeClr val="tx1">
                    <a:lumMod val="50000"/>
                  </a:schemeClr>
                </a:solidFill>
                <a:effectLst/>
              </a:rPr>
              <a:t>. As a result, instead of shifting toward cheaper, private-label household products, </a:t>
            </a:r>
            <a:r>
              <a:rPr lang="en-US" sz="1200" b="1" i="0" dirty="0">
                <a:solidFill>
                  <a:schemeClr val="tx1">
                    <a:lumMod val="50000"/>
                  </a:schemeClr>
                </a:solidFill>
                <a:effectLst/>
              </a:rPr>
              <a:t>(1)consumers' inclination towards well-known, higher-priced detergents </a:t>
            </a:r>
            <a:r>
              <a:rPr lang="en-US" sz="1200" i="0" dirty="0">
                <a:solidFill>
                  <a:schemeClr val="tx1">
                    <a:lumMod val="50000"/>
                  </a:schemeClr>
                </a:solidFill>
                <a:effectLst/>
              </a:rPr>
              <a:t>was observed, especially amongst the high-income or middle-higher income groups. Moreover, cleaning products including laundry detergent, well-outpaced supply, which means the manufacturers of household staples sold more with fewer deals and discounts.</a:t>
            </a:r>
          </a:p>
          <a:p>
            <a:pPr algn="just"/>
            <a:endParaRPr lang="en-US" sz="1200" i="0" dirty="0">
              <a:solidFill>
                <a:schemeClr val="tx1">
                  <a:lumMod val="50000"/>
                </a:schemeClr>
              </a:solidFill>
              <a:effectLst/>
            </a:endParaRPr>
          </a:p>
          <a:p>
            <a:pPr algn="just"/>
            <a:r>
              <a:rPr lang="en-US" sz="1200" i="0" dirty="0">
                <a:solidFill>
                  <a:schemeClr val="tx1">
                    <a:lumMod val="50000"/>
                  </a:schemeClr>
                </a:solidFill>
                <a:effectLst/>
              </a:rPr>
              <a:t>Additionally, </a:t>
            </a:r>
            <a:r>
              <a:rPr lang="en-US" sz="1200" b="1" i="0" dirty="0">
                <a:solidFill>
                  <a:schemeClr val="tx1">
                    <a:lumMod val="50000"/>
                  </a:schemeClr>
                </a:solidFill>
                <a:effectLst/>
              </a:rPr>
              <a:t>(2)increasing preferences for scented laundry care products and non-allergenic/green products</a:t>
            </a:r>
            <a:r>
              <a:rPr lang="en-US" sz="1200" i="0" dirty="0">
                <a:solidFill>
                  <a:schemeClr val="tx1">
                    <a:lumMod val="50000"/>
                  </a:schemeClr>
                </a:solidFill>
                <a:effectLst/>
              </a:rPr>
              <a:t>, and the development of new products are gaining consumer acceptance and accelerating the growth of the laundry detergent industry. Owing to this factor, </a:t>
            </a:r>
            <a:r>
              <a:rPr lang="en-US" sz="1200" b="1" i="0" dirty="0">
                <a:solidFill>
                  <a:schemeClr val="tx1">
                    <a:lumMod val="50000"/>
                  </a:schemeClr>
                </a:solidFill>
                <a:effectLst/>
              </a:rPr>
              <a:t>(3) vendors develop laundry care products with unique packaging, fragrance, quality, and price</a:t>
            </a:r>
            <a:r>
              <a:rPr lang="en-US" sz="1200" i="0" dirty="0">
                <a:solidFill>
                  <a:schemeClr val="tx1">
                    <a:lumMod val="50000"/>
                  </a:schemeClr>
                </a:solidFill>
                <a:effectLst/>
              </a:rPr>
              <a:t>, which enable them to differentiate their products from the competitors. For instance, in March 2021, Kao Corporation, for the first time in Japan, planned to use </a:t>
            </a:r>
            <a:r>
              <a:rPr lang="en-US" sz="1200" b="1" i="0" dirty="0">
                <a:solidFill>
                  <a:schemeClr val="tx1">
                    <a:lumMod val="50000"/>
                  </a:schemeClr>
                </a:solidFill>
                <a:effectLst/>
              </a:rPr>
              <a:t>(4)100% recycled polyethylene terephthalate (PET) plastic for its packaging</a:t>
            </a:r>
            <a:r>
              <a:rPr lang="en-US" sz="1200" i="0" dirty="0">
                <a:solidFill>
                  <a:schemeClr val="tx1">
                    <a:lumMod val="50000"/>
                  </a:schemeClr>
                </a:solidFill>
                <a:effectLst/>
              </a:rPr>
              <a:t>. It will be used for its new range of Attack ZERO laundry detergent products, and its </a:t>
            </a:r>
            <a:r>
              <a:rPr lang="en-US" sz="1200" i="0" dirty="0" err="1">
                <a:solidFill>
                  <a:schemeClr val="tx1">
                    <a:lumMod val="50000"/>
                  </a:schemeClr>
                </a:solidFill>
                <a:effectLst/>
              </a:rPr>
              <a:t>CuCute</a:t>
            </a:r>
            <a:r>
              <a:rPr lang="en-US" sz="1200" i="0" dirty="0">
                <a:solidFill>
                  <a:schemeClr val="tx1">
                    <a:lumMod val="50000"/>
                  </a:schemeClr>
                </a:solidFill>
                <a:effectLst/>
              </a:rPr>
              <a:t> Dishwashing Foam Spray bottles. Kao intends to switch over to using 100% recycled PET for household and personal care packaging, using PET bottles by 2025.Additionally, detergent pods are growing in popularity in the premium market because of expanding consumer buying power. </a:t>
            </a:r>
            <a:r>
              <a:rPr lang="en-US" sz="1200" b="1" i="0" dirty="0">
                <a:solidFill>
                  <a:schemeClr val="tx1">
                    <a:lumMod val="50000"/>
                  </a:schemeClr>
                </a:solidFill>
                <a:effectLst/>
              </a:rPr>
              <a:t>(</a:t>
            </a:r>
            <a:r>
              <a:rPr lang="en-US" sz="1200" b="1" dirty="0">
                <a:solidFill>
                  <a:schemeClr val="tx1">
                    <a:lumMod val="50000"/>
                  </a:schemeClr>
                </a:solidFill>
              </a:rPr>
              <a:t>5</a:t>
            </a:r>
            <a:r>
              <a:rPr lang="en-US" sz="1200" b="1" i="0" dirty="0">
                <a:solidFill>
                  <a:schemeClr val="tx1">
                    <a:lumMod val="50000"/>
                  </a:schemeClr>
                </a:solidFill>
                <a:effectLst/>
              </a:rPr>
              <a:t>)The convenience and ease of storage of the products are also driving up demand for pods</a:t>
            </a:r>
            <a:r>
              <a:rPr lang="en-US" sz="1200" i="0" dirty="0">
                <a:solidFill>
                  <a:schemeClr val="tx1">
                    <a:lumMod val="50000"/>
                  </a:schemeClr>
                </a:solidFill>
                <a:effectLst/>
              </a:rPr>
              <a:t>. </a:t>
            </a:r>
            <a:r>
              <a:rPr lang="en-US" sz="1200" b="1" i="0" dirty="0">
                <a:solidFill>
                  <a:schemeClr val="tx1">
                    <a:lumMod val="50000"/>
                  </a:schemeClr>
                </a:solidFill>
                <a:effectLst/>
              </a:rPr>
              <a:t>(6)Students prefer laundry detergent tablets and bars in particular because of their convenience, conciseness, and portability.</a:t>
            </a:r>
          </a:p>
          <a:p>
            <a:pPr algn="just"/>
            <a:endParaRPr lang="en-US" sz="1200" i="0" dirty="0">
              <a:solidFill>
                <a:schemeClr val="tx1">
                  <a:lumMod val="50000"/>
                </a:schemeClr>
              </a:solidFill>
              <a:effectLst/>
            </a:endParaRPr>
          </a:p>
          <a:p>
            <a:pPr algn="just"/>
            <a:r>
              <a:rPr lang="en-US" sz="1200" i="0" dirty="0">
                <a:solidFill>
                  <a:schemeClr val="tx1">
                    <a:lumMod val="50000"/>
                  </a:schemeClr>
                </a:solidFill>
                <a:effectLst/>
              </a:rPr>
              <a:t>The growing importance of healthier lifestyles with </a:t>
            </a:r>
            <a:r>
              <a:rPr lang="en-US" sz="1200" b="1" i="0" dirty="0">
                <a:solidFill>
                  <a:schemeClr val="tx1">
                    <a:lumMod val="50000"/>
                  </a:schemeClr>
                </a:solidFill>
                <a:effectLst/>
              </a:rPr>
              <a:t>(7)rising concerns among individuals about health and hygienic living</a:t>
            </a:r>
            <a:r>
              <a:rPr lang="en-US" sz="1200" i="0" dirty="0">
                <a:solidFill>
                  <a:schemeClr val="tx1">
                    <a:lumMod val="50000"/>
                  </a:schemeClr>
                </a:solidFill>
                <a:effectLst/>
              </a:rPr>
              <a:t>, free of germs, bacteria, dust, and dirt has led to rising per capita spending on household cleaning products including laundry detergents. In the past few years, fragrance is playing a vital role in household cleaning products as consumers are increasingly looking for products that offer a strong pleasant odor, which, in turn, makes vendors differentiate their products. In addition, factors such as an increase in household expenditure, and growth in the real estate sector owing to growth in residential units, have increased the demand for laundry detergent products across the globe. Due to increased marketing efforts by industry players, consumers are now more aware of laundry detergent products such as gels, pods, and liquids.</a:t>
            </a:r>
          </a:p>
          <a:p>
            <a:pPr algn="just"/>
            <a:r>
              <a:rPr lang="en-US" sz="1200" b="1" i="0" dirty="0">
                <a:solidFill>
                  <a:schemeClr val="tx1">
                    <a:lumMod val="50000"/>
                  </a:schemeClr>
                </a:solidFill>
                <a:effectLst/>
              </a:rPr>
              <a:t>(8) The growth of the liquid and pod laundry detergent markets has been driven by consumers' increasing need for clothes that are simple to clean</a:t>
            </a:r>
            <a:r>
              <a:rPr lang="en-US" sz="1200" i="0" dirty="0">
                <a:solidFill>
                  <a:schemeClr val="tx1">
                    <a:lumMod val="50000"/>
                  </a:schemeClr>
                </a:solidFill>
                <a:effectLst/>
              </a:rPr>
              <a:t>. When used in a washing machine, liquid laundry detergents provide excellent cleaning while using less energy. They dissolve fast in cold water. Therefore, during the forecast period, all of these advantages are projected to fuel the growth of this segment. For instance, the world's largest laundry care market in 2021 belonged to the United States.</a:t>
            </a:r>
          </a:p>
          <a:p>
            <a:pPr algn="just" fontAlgn="base"/>
            <a:br>
              <a:rPr lang="en-US" sz="1200" b="0" i="0" dirty="0">
                <a:solidFill>
                  <a:srgbClr val="000000"/>
                </a:solidFill>
                <a:effectLst/>
                <a:latin typeface="Abadi Extra Light" panose="020B0204020104020204" pitchFamily="34" charset="0"/>
              </a:rPr>
            </a:br>
            <a:endParaRPr lang="en-US" sz="1200" b="0" i="0" dirty="0">
              <a:solidFill>
                <a:srgbClr val="242424"/>
              </a:solidFill>
              <a:effectLst/>
              <a:latin typeface="Abadi Extra Light" panose="020B0204020104020204" pitchFamily="34" charset="0"/>
            </a:endParaRPr>
          </a:p>
        </p:txBody>
      </p:sp>
      <p:sp>
        <p:nvSpPr>
          <p:cNvPr id="8" name="TextBox 7">
            <a:extLst>
              <a:ext uri="{FF2B5EF4-FFF2-40B4-BE49-F238E27FC236}">
                <a16:creationId xmlns:a16="http://schemas.microsoft.com/office/drawing/2014/main" id="{B51E1CDC-7D30-DA1E-3207-6DBFE284D966}"/>
              </a:ext>
            </a:extLst>
          </p:cNvPr>
          <p:cNvSpPr txBox="1"/>
          <p:nvPr/>
        </p:nvSpPr>
        <p:spPr>
          <a:xfrm>
            <a:off x="6980274" y="6505982"/>
            <a:ext cx="6097772" cy="230832"/>
          </a:xfrm>
          <a:prstGeom prst="rect">
            <a:avLst/>
          </a:prstGeom>
          <a:noFill/>
        </p:spPr>
        <p:txBody>
          <a:bodyPr wrap="square">
            <a:spAutoFit/>
          </a:bodyPr>
          <a:lstStyle/>
          <a:p>
            <a:r>
              <a:rPr lang="en-US" sz="900" b="0" i="0" dirty="0">
                <a:solidFill>
                  <a:srgbClr val="000000"/>
                </a:solidFill>
                <a:effectLst/>
                <a:latin typeface="Abadi Extra Light" panose="020B0204020104020204" pitchFamily="34" charset="0"/>
              </a:rPr>
              <a:t>Source: https://www.mordorintelligence.com/industry-reports/laundry-detergents-market</a:t>
            </a:r>
            <a:endParaRPr lang="en-US" sz="900" dirty="0"/>
          </a:p>
        </p:txBody>
      </p:sp>
      <p:sp>
        <p:nvSpPr>
          <p:cNvPr id="6" name="TextBox 5">
            <a:extLst>
              <a:ext uri="{FF2B5EF4-FFF2-40B4-BE49-F238E27FC236}">
                <a16:creationId xmlns:a16="http://schemas.microsoft.com/office/drawing/2014/main" id="{EB4C09D5-12D6-C985-D8CA-E6DD70512F47}"/>
              </a:ext>
            </a:extLst>
          </p:cNvPr>
          <p:cNvSpPr txBox="1"/>
          <p:nvPr/>
        </p:nvSpPr>
        <p:spPr>
          <a:xfrm>
            <a:off x="298447" y="430687"/>
            <a:ext cx="11595101" cy="677108"/>
          </a:xfrm>
          <a:prstGeom prst="rect">
            <a:avLst/>
          </a:prstGeom>
          <a:noFill/>
        </p:spPr>
        <p:txBody>
          <a:bodyPr wrap="square">
            <a:spAutoFit/>
          </a:bodyPr>
          <a:lstStyle/>
          <a:p>
            <a:pPr algn="ctr"/>
            <a:r>
              <a:rPr lang="en-US" sz="2400" b="1" i="0" dirty="0">
                <a:solidFill>
                  <a:srgbClr val="000000"/>
                </a:solidFill>
                <a:effectLst/>
              </a:rPr>
              <a:t>Laundry Detergent Market Analysis I balance hits all marks &amp; beyond</a:t>
            </a:r>
            <a:endParaRPr lang="en-US" sz="3200" b="1" i="0" dirty="0">
              <a:solidFill>
                <a:srgbClr val="000000"/>
              </a:solidFill>
              <a:effectLst/>
            </a:endParaRPr>
          </a:p>
          <a:p>
            <a:pPr algn="ctr"/>
            <a:r>
              <a:rPr lang="en-US" sz="1400" i="0" dirty="0">
                <a:solidFill>
                  <a:schemeClr val="accent6">
                    <a:lumMod val="50000"/>
                  </a:schemeClr>
                </a:solidFill>
                <a:effectLst/>
              </a:rPr>
              <a:t>The Laundry Detergents Market size is expected to grow from USD 68.05 billion in 2023 to USD 81.96 billion by 2028</a:t>
            </a:r>
          </a:p>
        </p:txBody>
      </p:sp>
    </p:spTree>
    <p:extLst>
      <p:ext uri="{BB962C8B-B14F-4D97-AF65-F5344CB8AC3E}">
        <p14:creationId xmlns:p14="http://schemas.microsoft.com/office/powerpoint/2010/main" val="85839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F8B8CA-2A93-9E3C-33D8-0CAA749E2D0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66FAB48-2318-1CC6-E34B-DA3C4F01A099}"/>
              </a:ext>
            </a:extLst>
          </p:cNvPr>
          <p:cNvPicPr>
            <a:picLocks noChangeAspect="1"/>
          </p:cNvPicPr>
          <p:nvPr/>
        </p:nvPicPr>
        <p:blipFill>
          <a:blip r:embed="rId3"/>
          <a:stretch>
            <a:fillRect/>
          </a:stretch>
        </p:blipFill>
        <p:spPr>
          <a:xfrm rot="5400000">
            <a:off x="7736710" y="2402715"/>
            <a:ext cx="6858001" cy="2052577"/>
          </a:xfrm>
          <a:prstGeom prst="rect">
            <a:avLst/>
          </a:prstGeom>
        </p:spPr>
      </p:pic>
      <p:sp>
        <p:nvSpPr>
          <p:cNvPr id="5" name="TextBox 4">
            <a:extLst>
              <a:ext uri="{FF2B5EF4-FFF2-40B4-BE49-F238E27FC236}">
                <a16:creationId xmlns:a16="http://schemas.microsoft.com/office/drawing/2014/main" id="{41A46398-6AD0-55DC-0E04-BE557FFFF412}"/>
              </a:ext>
            </a:extLst>
          </p:cNvPr>
          <p:cNvSpPr txBox="1"/>
          <p:nvPr/>
        </p:nvSpPr>
        <p:spPr>
          <a:xfrm>
            <a:off x="986980" y="292471"/>
            <a:ext cx="10651165" cy="1015663"/>
          </a:xfrm>
          <a:prstGeom prst="rect">
            <a:avLst/>
          </a:prstGeom>
          <a:noFill/>
        </p:spPr>
        <p:txBody>
          <a:bodyPr wrap="square">
            <a:spAutoFit/>
          </a:bodyPr>
          <a:lstStyle/>
          <a:p>
            <a:r>
              <a:rPr lang="en-US" sz="6000" b="1" dirty="0">
                <a:solidFill>
                  <a:srgbClr val="000000"/>
                </a:solidFill>
                <a:latin typeface="Aharoni" panose="02010803020104030203" pitchFamily="2" charset="-79"/>
                <a:cs typeface="Aharoni" panose="02010803020104030203" pitchFamily="2" charset="-79"/>
              </a:rPr>
              <a:t>Nothing Else Compares</a:t>
            </a:r>
          </a:p>
        </p:txBody>
      </p:sp>
      <p:sp>
        <p:nvSpPr>
          <p:cNvPr id="6" name="TextBox 5">
            <a:extLst>
              <a:ext uri="{FF2B5EF4-FFF2-40B4-BE49-F238E27FC236}">
                <a16:creationId xmlns:a16="http://schemas.microsoft.com/office/drawing/2014/main" id="{24DC21D1-5A9F-CF2F-0824-783E1E6E013F}"/>
              </a:ext>
            </a:extLst>
          </p:cNvPr>
          <p:cNvSpPr txBox="1"/>
          <p:nvPr/>
        </p:nvSpPr>
        <p:spPr>
          <a:xfrm>
            <a:off x="1079776" y="1766767"/>
            <a:ext cx="5486400" cy="5355312"/>
          </a:xfrm>
          <a:prstGeom prst="rect">
            <a:avLst/>
          </a:prstGeom>
          <a:noFill/>
        </p:spPr>
        <p:txBody>
          <a:bodyPr wrap="square" rtlCol="0">
            <a:spAutoFit/>
          </a:bodyPr>
          <a:lstStyle/>
          <a:p>
            <a:r>
              <a:rPr lang="en-US" sz="2400" b="1" dirty="0"/>
              <a:t>In every category</a:t>
            </a:r>
          </a:p>
          <a:p>
            <a:pPr marL="285750" indent="-285750">
              <a:buFont typeface="Arial" panose="020B0604020202020204" pitchFamily="34" charset="0"/>
              <a:buChar char="•"/>
            </a:pPr>
            <a:r>
              <a:rPr lang="en-US" dirty="0">
                <a:solidFill>
                  <a:schemeClr val="accent6">
                    <a:lumMod val="50000"/>
                  </a:schemeClr>
                </a:solidFill>
              </a:rPr>
              <a:t>Natural Cleaning Actives/Hypoallergenic</a:t>
            </a:r>
          </a:p>
          <a:p>
            <a:pPr marL="285750" indent="-285750">
              <a:buFont typeface="Arial" panose="020B0604020202020204" pitchFamily="34" charset="0"/>
              <a:buChar char="•"/>
            </a:pPr>
            <a:r>
              <a:rPr lang="en-US" dirty="0">
                <a:solidFill>
                  <a:schemeClr val="accent6">
                    <a:lumMod val="50000"/>
                  </a:schemeClr>
                </a:solidFill>
              </a:rPr>
              <a:t>Cleans Without a Washing Machine</a:t>
            </a:r>
            <a:endParaRPr lang="en-US" sz="1200" dirty="0"/>
          </a:p>
          <a:p>
            <a:pPr marL="285750" indent="-285750">
              <a:buFont typeface="Arial" panose="020B0604020202020204" pitchFamily="34" charset="0"/>
              <a:buChar char="•"/>
            </a:pPr>
            <a:r>
              <a:rPr lang="en-US" dirty="0">
                <a:solidFill>
                  <a:schemeClr val="accent6">
                    <a:lumMod val="50000"/>
                  </a:schemeClr>
                </a:solidFill>
              </a:rPr>
              <a:t>Performance</a:t>
            </a:r>
            <a:r>
              <a:rPr lang="en-US" dirty="0"/>
              <a:t> </a:t>
            </a:r>
            <a:r>
              <a:rPr lang="en-US" sz="1200" dirty="0"/>
              <a:t>(commercially rated)</a:t>
            </a:r>
          </a:p>
          <a:p>
            <a:pPr marL="285750" indent="-285750">
              <a:buFont typeface="Arial" panose="020B0604020202020204" pitchFamily="34" charset="0"/>
              <a:buChar char="•"/>
            </a:pPr>
            <a:r>
              <a:rPr lang="en-US" dirty="0">
                <a:solidFill>
                  <a:schemeClr val="accent6">
                    <a:lumMod val="50000"/>
                  </a:schemeClr>
                </a:solidFill>
              </a:rPr>
              <a:t>Ecological</a:t>
            </a:r>
            <a:r>
              <a:rPr lang="en-US" dirty="0"/>
              <a:t> </a:t>
            </a:r>
            <a:r>
              <a:rPr lang="en-US" sz="1200" dirty="0"/>
              <a:t>(highest biodegradability’s)</a:t>
            </a:r>
          </a:p>
          <a:p>
            <a:pPr marL="285750" indent="-285750">
              <a:buFont typeface="Arial" panose="020B0604020202020204" pitchFamily="34" charset="0"/>
              <a:buChar char="•"/>
            </a:pPr>
            <a:r>
              <a:rPr lang="en-US" dirty="0">
                <a:solidFill>
                  <a:schemeClr val="accent6">
                    <a:lumMod val="50000"/>
                  </a:schemeClr>
                </a:solidFill>
              </a:rPr>
              <a:t>Improves Water Quality</a:t>
            </a:r>
          </a:p>
          <a:p>
            <a:pPr marL="285750" indent="-285750">
              <a:buFont typeface="Arial" panose="020B0604020202020204" pitchFamily="34" charset="0"/>
              <a:buChar char="•"/>
            </a:pPr>
            <a:r>
              <a:rPr lang="en-US" dirty="0">
                <a:solidFill>
                  <a:schemeClr val="accent6">
                    <a:lumMod val="50000"/>
                  </a:schemeClr>
                </a:solidFill>
              </a:rPr>
              <a:t>Stewardship </a:t>
            </a:r>
            <a:r>
              <a:rPr lang="en-US" sz="1200" dirty="0"/>
              <a:t>(REACH compliant)</a:t>
            </a:r>
          </a:p>
          <a:p>
            <a:pPr marL="285750" indent="-285750">
              <a:buFont typeface="Arial" panose="020B0604020202020204" pitchFamily="34" charset="0"/>
              <a:buChar char="•"/>
            </a:pPr>
            <a:r>
              <a:rPr lang="en-US" dirty="0">
                <a:solidFill>
                  <a:schemeClr val="accent6">
                    <a:lumMod val="50000"/>
                  </a:schemeClr>
                </a:solidFill>
              </a:rPr>
              <a:t>Pure Whiteness</a:t>
            </a:r>
          </a:p>
          <a:p>
            <a:pPr marL="285750" indent="-285750">
              <a:buFont typeface="Arial" panose="020B0604020202020204" pitchFamily="34" charset="0"/>
              <a:buChar char="•"/>
            </a:pPr>
            <a:r>
              <a:rPr lang="en-US" dirty="0">
                <a:solidFill>
                  <a:schemeClr val="accent6">
                    <a:lumMod val="50000"/>
                  </a:schemeClr>
                </a:solidFill>
              </a:rPr>
              <a:t>Maintains Fragrance </a:t>
            </a:r>
            <a:r>
              <a:rPr lang="en-US" sz="1200" dirty="0">
                <a:solidFill>
                  <a:schemeClr val="tx1">
                    <a:lumMod val="50000"/>
                  </a:schemeClr>
                </a:solidFill>
              </a:rPr>
              <a:t>(consumer or commercially processed)  </a:t>
            </a:r>
            <a:endParaRPr lang="en-US" dirty="0">
              <a:solidFill>
                <a:schemeClr val="tx1">
                  <a:lumMod val="50000"/>
                </a:schemeClr>
              </a:solidFill>
            </a:endParaRPr>
          </a:p>
          <a:p>
            <a:pPr marL="285750" indent="-285750">
              <a:buFont typeface="Arial" panose="020B0604020202020204" pitchFamily="34" charset="0"/>
              <a:buChar char="•"/>
            </a:pPr>
            <a:r>
              <a:rPr lang="en-US" dirty="0">
                <a:solidFill>
                  <a:schemeClr val="accent6">
                    <a:lumMod val="50000"/>
                  </a:schemeClr>
                </a:solidFill>
              </a:rPr>
              <a:t>All-Temp Effectiveness </a:t>
            </a:r>
          </a:p>
          <a:p>
            <a:pPr marL="285750" indent="-285750">
              <a:buFont typeface="Arial" panose="020B0604020202020204" pitchFamily="34" charset="0"/>
              <a:buChar char="•"/>
            </a:pPr>
            <a:r>
              <a:rPr lang="en-US" dirty="0">
                <a:solidFill>
                  <a:schemeClr val="accent6">
                    <a:lumMod val="50000"/>
                  </a:schemeClr>
                </a:solidFill>
              </a:rPr>
              <a:t>Safety &amp; Handling</a:t>
            </a:r>
          </a:p>
          <a:p>
            <a:pPr marL="285750" indent="-285750">
              <a:buFont typeface="Arial" panose="020B0604020202020204" pitchFamily="34" charset="0"/>
              <a:buChar char="•"/>
            </a:pPr>
            <a:r>
              <a:rPr lang="en-US" dirty="0">
                <a:solidFill>
                  <a:schemeClr val="accent6">
                    <a:lumMod val="50000"/>
                  </a:schemeClr>
                </a:solidFill>
              </a:rPr>
              <a:t>Fabric Life &amp; Fiber Protection</a:t>
            </a:r>
          </a:p>
          <a:p>
            <a:pPr marL="285750" indent="-285750">
              <a:buFont typeface="Arial" panose="020B0604020202020204" pitchFamily="34" charset="0"/>
              <a:buChar char="•"/>
            </a:pPr>
            <a:r>
              <a:rPr lang="en-US" dirty="0">
                <a:solidFill>
                  <a:schemeClr val="accent6">
                    <a:lumMod val="50000"/>
                  </a:schemeClr>
                </a:solidFill>
              </a:rPr>
              <a:t>Degrees of Softness </a:t>
            </a:r>
            <a:r>
              <a:rPr lang="en-US" sz="1200" dirty="0">
                <a:solidFill>
                  <a:schemeClr val="tx1">
                    <a:lumMod val="50000"/>
                  </a:schemeClr>
                </a:solidFill>
              </a:rPr>
              <a:t>(reduced skin abrasion)</a:t>
            </a:r>
          </a:p>
          <a:p>
            <a:pPr marL="285750" indent="-285750">
              <a:buFont typeface="Arial" panose="020B0604020202020204" pitchFamily="34" charset="0"/>
              <a:buChar char="•"/>
            </a:pPr>
            <a:r>
              <a:rPr lang="en-US" dirty="0">
                <a:solidFill>
                  <a:schemeClr val="accent6">
                    <a:lumMod val="50000"/>
                  </a:schemeClr>
                </a:solidFill>
              </a:rPr>
              <a:t>Natural Freshness</a:t>
            </a:r>
          </a:p>
          <a:p>
            <a:pPr marL="285750" indent="-285750">
              <a:buFont typeface="Arial" panose="020B0604020202020204" pitchFamily="34" charset="0"/>
              <a:buChar char="•"/>
            </a:pPr>
            <a:r>
              <a:rPr lang="en-US" dirty="0">
                <a:solidFill>
                  <a:schemeClr val="accent6">
                    <a:lumMod val="50000"/>
                  </a:schemeClr>
                </a:solidFill>
              </a:rPr>
              <a:t>Chemical Savings</a:t>
            </a:r>
            <a:r>
              <a:rPr lang="en-US" sz="1400" dirty="0">
                <a:solidFill>
                  <a:schemeClr val="accent6">
                    <a:lumMod val="50000"/>
                  </a:schemeClr>
                </a:solidFill>
              </a:rPr>
              <a:t> </a:t>
            </a:r>
            <a:r>
              <a:rPr lang="en-US" sz="1200" dirty="0"/>
              <a:t>(no softeners or spot treatments)</a:t>
            </a:r>
          </a:p>
          <a:p>
            <a:pPr marL="285750" indent="-285750">
              <a:buFont typeface="Arial" panose="020B0604020202020204" pitchFamily="34" charset="0"/>
              <a:buChar char="•"/>
            </a:pPr>
            <a:r>
              <a:rPr lang="en-US" dirty="0">
                <a:solidFill>
                  <a:schemeClr val="accent6">
                    <a:lumMod val="50000"/>
                  </a:schemeClr>
                </a:solidFill>
              </a:rPr>
              <a:t>Packaging</a:t>
            </a:r>
            <a:r>
              <a:rPr lang="en-US" dirty="0"/>
              <a:t> </a:t>
            </a:r>
            <a:r>
              <a:rPr lang="en-US" sz="1200" dirty="0"/>
              <a:t>(single-dose sachets/no dermal transfer)</a:t>
            </a:r>
          </a:p>
          <a:p>
            <a:pPr marL="285750" indent="-285750">
              <a:buFont typeface="Arial" panose="020B0604020202020204" pitchFamily="34" charset="0"/>
              <a:buChar char="•"/>
            </a:pPr>
            <a:endParaRPr lang="en-US" sz="1200" dirty="0"/>
          </a:p>
          <a:p>
            <a:endParaRPr lang="en-US" dirty="0"/>
          </a:p>
          <a:p>
            <a:r>
              <a:rPr lang="en-US" dirty="0"/>
              <a:t> </a:t>
            </a:r>
          </a:p>
        </p:txBody>
      </p:sp>
      <p:pic>
        <p:nvPicPr>
          <p:cNvPr id="15" name="Picture 2" descr="Image preview">
            <a:extLst>
              <a:ext uri="{FF2B5EF4-FFF2-40B4-BE49-F238E27FC236}">
                <a16:creationId xmlns:a16="http://schemas.microsoft.com/office/drawing/2014/main" id="{C5FBECCD-88EE-98DF-CB56-4DDD568EE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180" y="2569624"/>
            <a:ext cx="2980242" cy="29802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A0213B-6A46-86BF-FD46-7FB843008828}"/>
              </a:ext>
            </a:extLst>
          </p:cNvPr>
          <p:cNvSpPr txBox="1"/>
          <p:nvPr/>
        </p:nvSpPr>
        <p:spPr>
          <a:xfrm>
            <a:off x="1079776" y="1058178"/>
            <a:ext cx="6096000" cy="523220"/>
          </a:xfrm>
          <a:prstGeom prst="rect">
            <a:avLst/>
          </a:prstGeom>
          <a:noFill/>
        </p:spPr>
        <p:txBody>
          <a:bodyPr wrap="square">
            <a:spAutoFit/>
          </a:bodyPr>
          <a:lstStyle/>
          <a:p>
            <a:r>
              <a:rPr lang="en-US" sz="2800" b="1" dirty="0">
                <a:solidFill>
                  <a:schemeClr val="accent6">
                    <a:lumMod val="50000"/>
                  </a:schemeClr>
                </a:solidFill>
                <a:latin typeface="Abadi Extra Light" panose="020B0204020104020204" pitchFamily="34" charset="0"/>
              </a:rPr>
              <a:t>#1 Laundry Detergent in the World</a:t>
            </a:r>
            <a:endParaRPr lang="en-US" sz="3600" b="1" i="0" dirty="0">
              <a:solidFill>
                <a:schemeClr val="accent6">
                  <a:lumMod val="50000"/>
                </a:schemeClr>
              </a:solidFill>
              <a:effectLst/>
              <a:latin typeface="Abadi Extra Light" panose="020B0204020104020204" pitchFamily="34" charset="0"/>
            </a:endParaRPr>
          </a:p>
        </p:txBody>
      </p:sp>
      <p:pic>
        <p:nvPicPr>
          <p:cNvPr id="3" name="Picture 2">
            <a:extLst>
              <a:ext uri="{FF2B5EF4-FFF2-40B4-BE49-F238E27FC236}">
                <a16:creationId xmlns:a16="http://schemas.microsoft.com/office/drawing/2014/main" id="{2C07894F-5E3C-D339-8C49-6B69A848C1D2}"/>
              </a:ext>
            </a:extLst>
          </p:cNvPr>
          <p:cNvPicPr>
            <a:picLocks noChangeAspect="1"/>
          </p:cNvPicPr>
          <p:nvPr/>
        </p:nvPicPr>
        <p:blipFill>
          <a:blip r:embed="rId5"/>
          <a:stretch>
            <a:fillRect/>
          </a:stretch>
        </p:blipFill>
        <p:spPr>
          <a:xfrm>
            <a:off x="7001864" y="5735235"/>
            <a:ext cx="3545386" cy="454991"/>
          </a:xfrm>
          <a:prstGeom prst="rect">
            <a:avLst/>
          </a:prstGeom>
        </p:spPr>
      </p:pic>
      <p:pic>
        <p:nvPicPr>
          <p:cNvPr id="2050" name="Picture 2" descr="HE (High Efficiency) Laundry Detergent Facts | Utah Repair">
            <a:extLst>
              <a:ext uri="{FF2B5EF4-FFF2-40B4-BE49-F238E27FC236}">
                <a16:creationId xmlns:a16="http://schemas.microsoft.com/office/drawing/2014/main" id="{BD1473C0-7CA4-639E-40CC-420D445F824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7187" y="1581398"/>
            <a:ext cx="821178" cy="61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3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58FC6E-FCA2-63FC-2A05-3A7F777F276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14C6C99-ABA5-63CC-C951-E0848BC57C8F}"/>
              </a:ext>
            </a:extLst>
          </p:cNvPr>
          <p:cNvSpPr/>
          <p:nvPr/>
        </p:nvSpPr>
        <p:spPr>
          <a:xfrm>
            <a:off x="0" y="1165561"/>
            <a:ext cx="12192000" cy="2873842"/>
          </a:xfrm>
          <a:prstGeom prst="rect">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A4AB1C2D-CBF2-C430-D684-544CB057318F}"/>
              </a:ext>
            </a:extLst>
          </p:cNvPr>
          <p:cNvSpPr/>
          <p:nvPr/>
        </p:nvSpPr>
        <p:spPr>
          <a:xfrm>
            <a:off x="0" y="3984158"/>
            <a:ext cx="12192000" cy="2873842"/>
          </a:xfrm>
          <a:prstGeom prst="rect">
            <a:avLst/>
          </a:prstGeom>
          <a:solidFill>
            <a:srgbClr val="A1D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07AC35-D16D-198B-CD41-82C1818C97E9}"/>
              </a:ext>
            </a:extLst>
          </p:cNvPr>
          <p:cNvSpPr txBox="1"/>
          <p:nvPr/>
        </p:nvSpPr>
        <p:spPr>
          <a:xfrm>
            <a:off x="889902" y="1564682"/>
            <a:ext cx="10412196" cy="1231106"/>
          </a:xfrm>
          <a:prstGeom prst="rect">
            <a:avLst/>
          </a:prstGeom>
          <a:noFill/>
        </p:spPr>
        <p:txBody>
          <a:bodyPr wrap="square">
            <a:spAutoFit/>
          </a:bodyPr>
          <a:lstStyle/>
          <a:p>
            <a:pPr algn="just"/>
            <a:r>
              <a:rPr lang="en-US" sz="2400" b="1" dirty="0"/>
              <a:t>NATURE’S WAY (A NATURAL CLEANING PROCESS)</a:t>
            </a:r>
          </a:p>
          <a:p>
            <a:pPr algn="just"/>
            <a:r>
              <a:rPr lang="en-US" sz="1200" dirty="0"/>
              <a:t>Highly effective against stains, dirt &amp; grime. Achieved with pure enzyme organisms such as living beneficial-bacteria/</a:t>
            </a:r>
            <a:r>
              <a:rPr lang="en-US" sz="1200" dirty="0" err="1"/>
              <a:t>ecobiotics</a:t>
            </a:r>
            <a:r>
              <a:rPr lang="en-US" sz="1200" dirty="0"/>
              <a:t> to consume &amp; transform dirt &amp; grime. Premediating wastewaters, know as bioremediation, the ability to transform tough organics back into basic elements. Harnessing nature’s way through a natural-process known as self-purification. </a:t>
            </a:r>
          </a:p>
          <a:p>
            <a:pPr algn="just"/>
            <a:endParaRPr lang="en-US" sz="1400" dirty="0"/>
          </a:p>
        </p:txBody>
      </p:sp>
      <p:sp>
        <p:nvSpPr>
          <p:cNvPr id="4" name="TextBox 3">
            <a:extLst>
              <a:ext uri="{FF2B5EF4-FFF2-40B4-BE49-F238E27FC236}">
                <a16:creationId xmlns:a16="http://schemas.microsoft.com/office/drawing/2014/main" id="{8923B1D5-E2EB-C9EB-4434-304D16D8FB18}"/>
              </a:ext>
            </a:extLst>
          </p:cNvPr>
          <p:cNvSpPr txBox="1"/>
          <p:nvPr/>
        </p:nvSpPr>
        <p:spPr>
          <a:xfrm>
            <a:off x="840004" y="4479205"/>
            <a:ext cx="10511992" cy="1938992"/>
          </a:xfrm>
          <a:prstGeom prst="rect">
            <a:avLst/>
          </a:prstGeom>
          <a:noFill/>
        </p:spPr>
        <p:txBody>
          <a:bodyPr wrap="square">
            <a:spAutoFit/>
          </a:bodyPr>
          <a:lstStyle/>
          <a:p>
            <a:pPr algn="just"/>
            <a:r>
              <a:rPr lang="en-US" sz="1200" b="0" i="0" dirty="0">
                <a:solidFill>
                  <a:srgbClr val="1F1F1F"/>
                </a:solidFill>
                <a:effectLst/>
              </a:rPr>
              <a:t>The demand for innovative waste treatment techniques has arisen because of the establishment and operation of rigorous waste discharge guidelines into the environment. Due to the rapid increase in the human population, </a:t>
            </a:r>
            <a:r>
              <a:rPr lang="en-US" sz="1200" b="0" i="0" dirty="0">
                <a:solidFill>
                  <a:srgbClr val="1F1F1F"/>
                </a:solidFill>
                <a:effectLst/>
                <a:hlinkClick r:id="rId3" tooltip="Learn more about wastewater treatment from ScienceDirect's AI-generated Topic Pages"/>
              </a:rPr>
              <a:t>wastewater treatment</a:t>
            </a:r>
            <a:r>
              <a:rPr lang="en-US" sz="1200" b="0" i="0" dirty="0">
                <a:solidFill>
                  <a:srgbClr val="1F1F1F"/>
                </a:solidFill>
                <a:effectLst/>
              </a:rPr>
              <a:t> is a procedure of increasing significance. As a result, </a:t>
            </a:r>
            <a:r>
              <a:rPr lang="en-US" sz="1200" b="0" i="0" dirty="0">
                <a:solidFill>
                  <a:srgbClr val="1F1F1F"/>
                </a:solidFill>
                <a:effectLst/>
                <a:hlinkClick r:id="rId3" tooltip="Learn more about wastewater treatment from ScienceDirect's AI-generated Topic Pages"/>
              </a:rPr>
              <a:t>wastewater treatment</a:t>
            </a:r>
            <a:r>
              <a:rPr lang="en-US" sz="1200" b="0" i="0" dirty="0">
                <a:solidFill>
                  <a:srgbClr val="1F1F1F"/>
                </a:solidFill>
                <a:effectLst/>
              </a:rPr>
              <a:t> systems are intended to sustain high activities and densities of such </a:t>
            </a:r>
            <a:r>
              <a:rPr lang="en-US" sz="1200" b="0" i="0" dirty="0">
                <a:solidFill>
                  <a:srgbClr val="1F1F1F"/>
                </a:solidFill>
                <a:effectLst/>
                <a:hlinkClick r:id="rId4" tooltip="Learn more about microorganisms from ScienceDirect's AI-generated Topic Pages"/>
              </a:rPr>
              <a:t>microorganisms</a:t>
            </a:r>
            <a:r>
              <a:rPr lang="en-US" sz="1200" b="0" i="0" dirty="0">
                <a:solidFill>
                  <a:srgbClr val="1F1F1F"/>
                </a:solidFill>
                <a:effectLst/>
              </a:rPr>
              <a:t> which meet the different purification requirements. The waste produced by the </a:t>
            </a:r>
            <a:r>
              <a:rPr lang="en-US" sz="1200" b="0" i="0" dirty="0">
                <a:solidFill>
                  <a:srgbClr val="1F1F1F"/>
                </a:solidFill>
                <a:effectLst/>
                <a:hlinkClick r:id="rId5" tooltip="Learn more about pharmaceutical industry from ScienceDirect's AI-generated Topic Pages"/>
              </a:rPr>
              <a:t>pharmaceutical industry</a:t>
            </a:r>
            <a:r>
              <a:rPr lang="en-US" sz="1200" b="0" i="0" dirty="0">
                <a:solidFill>
                  <a:srgbClr val="1F1F1F"/>
                </a:solidFill>
                <a:effectLst/>
              </a:rPr>
              <a:t>, if not adequately treated, has harmful repercussions for the environment as well as public health. Bioremediation is an innovative and optimistic technology that can be used to remove and reduce heavy metals from polluted water and contaminated soil. Because of cost-effectiveness and environmental compatibility, bioremediation using </a:t>
            </a:r>
            <a:r>
              <a:rPr lang="en-US" sz="1200" b="0" i="0" dirty="0">
                <a:solidFill>
                  <a:srgbClr val="1F1F1F"/>
                </a:solidFill>
                <a:effectLst/>
                <a:hlinkClick r:id="rId4" tooltip="Learn more about microorganisms from ScienceDirect's AI-generated Topic Pages"/>
              </a:rPr>
              <a:t>microorganisms</a:t>
            </a:r>
            <a:r>
              <a:rPr lang="en-US" sz="1200" b="0" i="0" dirty="0">
                <a:solidFill>
                  <a:srgbClr val="1F1F1F"/>
                </a:solidFill>
                <a:effectLst/>
              </a:rPr>
              <a:t> has an excellent potential for future development. A diverse range of microorganisms, including algae, fungi, yeasts, and bacteria, can function as biologically active methylators, capable of modifying toxic species. Microorganisms play a crucial role in heavy metal bioremediation. Nanotechnology may minimize industry expenses by producing environmentally friendly </a:t>
            </a:r>
            <a:r>
              <a:rPr lang="en-US" sz="1200" b="0" i="0" dirty="0">
                <a:solidFill>
                  <a:srgbClr val="1F1F1F"/>
                </a:solidFill>
                <a:effectLst/>
                <a:hlinkClick r:id="rId6" tooltip="Learn more about nanomaterials from ScienceDirect's AI-generated Topic Pages"/>
              </a:rPr>
              <a:t>nanomaterials</a:t>
            </a:r>
            <a:r>
              <a:rPr lang="en-US" sz="1200" b="0" i="0" dirty="0">
                <a:solidFill>
                  <a:srgbClr val="1F1F1F"/>
                </a:solidFill>
                <a:effectLst/>
              </a:rPr>
              <a:t> to alleviate these contaminants. The use of microorganisms in </a:t>
            </a:r>
            <a:r>
              <a:rPr lang="en-US" sz="1200" b="0" i="0" dirty="0">
                <a:solidFill>
                  <a:srgbClr val="1F1F1F"/>
                </a:solidFill>
                <a:effectLst/>
                <a:hlinkClick r:id="rId7" tooltip="Learn more about nanoparticle from ScienceDirect's AI-generated Topic Pages"/>
              </a:rPr>
              <a:t>nanoparticle</a:t>
            </a:r>
            <a:r>
              <a:rPr lang="en-US" sz="1200" b="0" i="0" dirty="0">
                <a:solidFill>
                  <a:srgbClr val="1F1F1F"/>
                </a:solidFill>
                <a:effectLst/>
              </a:rPr>
              <a:t> synthesis gives green biotechnology a positive impetus to cost reduction and sustainable production as a developing nanotechnology sector.</a:t>
            </a:r>
          </a:p>
        </p:txBody>
      </p:sp>
      <p:sp>
        <p:nvSpPr>
          <p:cNvPr id="10" name="TextBox 9">
            <a:extLst>
              <a:ext uri="{FF2B5EF4-FFF2-40B4-BE49-F238E27FC236}">
                <a16:creationId xmlns:a16="http://schemas.microsoft.com/office/drawing/2014/main" id="{A8528A1C-5050-7559-8459-E6E60A4C075D}"/>
              </a:ext>
            </a:extLst>
          </p:cNvPr>
          <p:cNvSpPr txBox="1"/>
          <p:nvPr/>
        </p:nvSpPr>
        <p:spPr>
          <a:xfrm>
            <a:off x="5540808" y="6419324"/>
            <a:ext cx="9677655" cy="230832"/>
          </a:xfrm>
          <a:prstGeom prst="rect">
            <a:avLst/>
          </a:prstGeom>
          <a:noFill/>
        </p:spPr>
        <p:txBody>
          <a:bodyPr wrap="square">
            <a:spAutoFit/>
          </a:bodyPr>
          <a:lstStyle/>
          <a:p>
            <a:r>
              <a:rPr lang="en-US" sz="900" dirty="0">
                <a:hlinkClick r:id="rId8"/>
              </a:rPr>
              <a:t>Source: Microbial bioremediation strategies with wastewater treatment potentialities – A review - ScienceDirect</a:t>
            </a:r>
            <a:endParaRPr lang="en-US" sz="900" dirty="0"/>
          </a:p>
        </p:txBody>
      </p:sp>
      <p:sp>
        <p:nvSpPr>
          <p:cNvPr id="6" name="TextBox 5">
            <a:extLst>
              <a:ext uri="{FF2B5EF4-FFF2-40B4-BE49-F238E27FC236}">
                <a16:creationId xmlns:a16="http://schemas.microsoft.com/office/drawing/2014/main" id="{6CC12300-DCAF-9465-C3A9-F45A33C5B303}"/>
              </a:ext>
            </a:extLst>
          </p:cNvPr>
          <p:cNvSpPr txBox="1"/>
          <p:nvPr/>
        </p:nvSpPr>
        <p:spPr>
          <a:xfrm>
            <a:off x="840004" y="4178871"/>
            <a:ext cx="12192000" cy="338554"/>
          </a:xfrm>
          <a:prstGeom prst="rect">
            <a:avLst/>
          </a:prstGeom>
          <a:noFill/>
        </p:spPr>
        <p:txBody>
          <a:bodyPr wrap="square">
            <a:spAutoFit/>
          </a:bodyPr>
          <a:lstStyle/>
          <a:p>
            <a:pPr algn="l"/>
            <a:r>
              <a:rPr lang="en-US" sz="1600" b="1" i="0" dirty="0">
                <a:solidFill>
                  <a:srgbClr val="1F1F1F"/>
                </a:solidFill>
                <a:effectLst/>
                <a:latin typeface="Aharoni" panose="02010803020104030203" pitchFamily="2" charset="-79"/>
                <a:cs typeface="Aharoni" panose="02010803020104030203" pitchFamily="2" charset="-79"/>
              </a:rPr>
              <a:t>Microbial bioremediation strategies with wastewater treatment potentialities </a:t>
            </a:r>
          </a:p>
        </p:txBody>
      </p:sp>
      <p:pic>
        <p:nvPicPr>
          <p:cNvPr id="8198" name="Picture 6" descr="Download Recycle Logo Symbol Recycling Waste Free PNG HQ HQ PNG Image ...">
            <a:extLst>
              <a:ext uri="{FF2B5EF4-FFF2-40B4-BE49-F238E27FC236}">
                <a16:creationId xmlns:a16="http://schemas.microsoft.com/office/drawing/2014/main" id="{A8C1F0D8-2900-9B7E-D64C-7453AB4B52E4}"/>
              </a:ext>
            </a:extLst>
          </p:cNvPr>
          <p:cNvPicPr>
            <a:picLocks noChangeAspect="1" noChangeArrowheads="1"/>
          </p:cNvPicPr>
          <p:nvPr/>
        </p:nvPicPr>
        <p:blipFill>
          <a:blip r:embed="rId9">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276822" y="2661417"/>
            <a:ext cx="1224588" cy="10772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5D0746-EB55-B7F4-14A5-8EE3E658633E}"/>
              </a:ext>
            </a:extLst>
          </p:cNvPr>
          <p:cNvSpPr txBox="1"/>
          <p:nvPr/>
        </p:nvSpPr>
        <p:spPr>
          <a:xfrm>
            <a:off x="3733800" y="2661418"/>
            <a:ext cx="472440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Lowers BOD, COD &amp; TSS Levels</a:t>
            </a:r>
          </a:p>
          <a:p>
            <a:pPr marL="285750" indent="-285750">
              <a:buFont typeface="Arial" panose="020B0604020202020204" pitchFamily="34" charset="0"/>
              <a:buChar char="•"/>
            </a:pPr>
            <a:r>
              <a:rPr lang="en-US" sz="1600" dirty="0"/>
              <a:t>Capable of reducing phosphates</a:t>
            </a:r>
          </a:p>
          <a:p>
            <a:pPr marL="285750" indent="-285750">
              <a:buFont typeface="Arial" panose="020B0604020202020204" pitchFamily="34" charset="0"/>
              <a:buChar char="•"/>
            </a:pPr>
            <a:r>
              <a:rPr lang="en-US" sz="1600" dirty="0"/>
              <a:t>Not harmful to aquatic life</a:t>
            </a:r>
          </a:p>
          <a:p>
            <a:pPr marL="285750" indent="-285750">
              <a:buFont typeface="Arial" panose="020B0604020202020204" pitchFamily="34" charset="0"/>
              <a:buChar char="•"/>
            </a:pPr>
            <a:r>
              <a:rPr lang="en-US" sz="1600" dirty="0"/>
              <a:t>Highest biodegradability’s</a:t>
            </a:r>
          </a:p>
        </p:txBody>
      </p:sp>
      <p:pic>
        <p:nvPicPr>
          <p:cNvPr id="18" name="Picture 17" descr="Diagram of a biomembulation&#10;&#10;Description automatically generated">
            <a:extLst>
              <a:ext uri="{FF2B5EF4-FFF2-40B4-BE49-F238E27FC236}">
                <a16:creationId xmlns:a16="http://schemas.microsoft.com/office/drawing/2014/main" id="{E1032C9D-0270-8719-8616-138C6701AD01}"/>
              </a:ext>
            </a:extLst>
          </p:cNvPr>
          <p:cNvPicPr>
            <a:picLocks noChangeAspect="1"/>
          </p:cNvPicPr>
          <p:nvPr/>
        </p:nvPicPr>
        <p:blipFill>
          <a:blip r:embed="rId10"/>
          <a:stretch>
            <a:fillRect/>
          </a:stretch>
        </p:blipFill>
        <p:spPr>
          <a:xfrm>
            <a:off x="7523495" y="2379464"/>
            <a:ext cx="2907045" cy="1366311"/>
          </a:xfrm>
          <a:prstGeom prst="rect">
            <a:avLst/>
          </a:prstGeom>
        </p:spPr>
      </p:pic>
      <p:pic>
        <p:nvPicPr>
          <p:cNvPr id="3" name="Picture 2">
            <a:extLst>
              <a:ext uri="{FF2B5EF4-FFF2-40B4-BE49-F238E27FC236}">
                <a16:creationId xmlns:a16="http://schemas.microsoft.com/office/drawing/2014/main" id="{D6638277-E378-A012-18CF-6FBC0B94FDE4}"/>
              </a:ext>
            </a:extLst>
          </p:cNvPr>
          <p:cNvPicPr>
            <a:picLocks noChangeAspect="1"/>
          </p:cNvPicPr>
          <p:nvPr/>
        </p:nvPicPr>
        <p:blipFill>
          <a:blip r:embed="rId11">
            <a:clrChange>
              <a:clrFrom>
                <a:srgbClr val="FFFDFD"/>
              </a:clrFrom>
              <a:clrTo>
                <a:srgbClr val="FFFDFD">
                  <a:alpha val="0"/>
                </a:srgbClr>
              </a:clrTo>
            </a:clrChange>
          </a:blip>
          <a:stretch>
            <a:fillRect/>
          </a:stretch>
        </p:blipFill>
        <p:spPr>
          <a:xfrm>
            <a:off x="0" y="954278"/>
            <a:ext cx="12192000" cy="564165"/>
          </a:xfrm>
          <a:prstGeom prst="rect">
            <a:avLst/>
          </a:prstGeom>
        </p:spPr>
      </p:pic>
      <p:sp>
        <p:nvSpPr>
          <p:cNvPr id="12" name="Text Placeholder 11">
            <a:extLst>
              <a:ext uri="{FF2B5EF4-FFF2-40B4-BE49-F238E27FC236}">
                <a16:creationId xmlns:a16="http://schemas.microsoft.com/office/drawing/2014/main" id="{46975DBB-9D75-A209-27E3-C9C3C97F4562}"/>
              </a:ext>
            </a:extLst>
          </p:cNvPr>
          <p:cNvSpPr>
            <a:spLocks noGrp="1"/>
          </p:cNvSpPr>
          <p:nvPr>
            <p:ph type="body" sz="quarter" idx="13"/>
          </p:nvPr>
        </p:nvSpPr>
        <p:spPr>
          <a:xfrm>
            <a:off x="0" y="436985"/>
            <a:ext cx="12192000" cy="755650"/>
          </a:xfrm>
        </p:spPr>
        <p:txBody>
          <a:bodyPr>
            <a:normAutofit fontScale="47500" lnSpcReduction="20000"/>
          </a:bodyPr>
          <a:lstStyle/>
          <a:p>
            <a:pPr algn="ctr"/>
            <a:r>
              <a:rPr lang="en-US" sz="11400" b="1" dirty="0">
                <a:solidFill>
                  <a:schemeClr val="tx1"/>
                </a:solidFill>
                <a:ea typeface="Calibri Light" panose="020F0302020204030204" pitchFamily="34" charset="0"/>
                <a:cs typeface="Calibri Light" panose="020F0302020204030204" pitchFamily="34" charset="0"/>
              </a:rPr>
              <a:t>Pure Washing Process  </a:t>
            </a:r>
          </a:p>
          <a:p>
            <a:pPr algn="l"/>
            <a:endParaRPr lang="en-US" sz="5900" i="0" dirty="0">
              <a:solidFill>
                <a:schemeClr val="accent6">
                  <a:lumMod val="50000"/>
                </a:schemeClr>
              </a:solidFill>
              <a:effectLst/>
            </a:endParaRPr>
          </a:p>
          <a:p>
            <a:pPr algn="l"/>
            <a:endParaRPr lang="en-US" sz="1200" b="0" i="0" dirty="0">
              <a:solidFill>
                <a:srgbClr val="323F46"/>
              </a:solidFill>
              <a:effectLst/>
              <a:latin typeface="Locator"/>
            </a:endParaRPr>
          </a:p>
        </p:txBody>
      </p:sp>
    </p:spTree>
    <p:extLst>
      <p:ext uri="{BB962C8B-B14F-4D97-AF65-F5344CB8AC3E}">
        <p14:creationId xmlns:p14="http://schemas.microsoft.com/office/powerpoint/2010/main" val="299223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7F282AB-823F-77FD-B127-A5D59A21740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FC1732F-FDB0-9EC4-F770-D6C31CCF7B12}"/>
              </a:ext>
            </a:extLst>
          </p:cNvPr>
          <p:cNvPicPr>
            <a:picLocks noChangeAspect="1"/>
          </p:cNvPicPr>
          <p:nvPr/>
        </p:nvPicPr>
        <p:blipFill>
          <a:blip r:embed="rId3"/>
          <a:stretch>
            <a:fillRect/>
          </a:stretch>
        </p:blipFill>
        <p:spPr>
          <a:xfrm>
            <a:off x="0" y="1039769"/>
            <a:ext cx="12192000" cy="1217977"/>
          </a:xfrm>
          <a:prstGeom prst="rect">
            <a:avLst/>
          </a:prstGeom>
        </p:spPr>
      </p:pic>
      <p:sp>
        <p:nvSpPr>
          <p:cNvPr id="12" name="Text Placeholder 11">
            <a:extLst>
              <a:ext uri="{FF2B5EF4-FFF2-40B4-BE49-F238E27FC236}">
                <a16:creationId xmlns:a16="http://schemas.microsoft.com/office/drawing/2014/main" id="{6D2233BF-64D3-5603-120C-5EA76E71FAB3}"/>
              </a:ext>
            </a:extLst>
          </p:cNvPr>
          <p:cNvSpPr>
            <a:spLocks noGrp="1"/>
          </p:cNvSpPr>
          <p:nvPr>
            <p:ph type="body" sz="quarter" idx="13"/>
          </p:nvPr>
        </p:nvSpPr>
        <p:spPr>
          <a:xfrm>
            <a:off x="1301539" y="2728772"/>
            <a:ext cx="9139865" cy="2596779"/>
          </a:xfrm>
        </p:spPr>
        <p:txBody>
          <a:bodyPr>
            <a:normAutofit fontScale="25000" lnSpcReduction="20000"/>
          </a:bodyPr>
          <a:lstStyle/>
          <a:p>
            <a:pPr algn="ctr"/>
            <a:r>
              <a:rPr lang="en-US" sz="12800" b="1" dirty="0">
                <a:solidFill>
                  <a:schemeClr val="tx1"/>
                </a:solidFill>
                <a:ea typeface="Calibri Light" panose="020F0302020204030204" pitchFamily="34" charset="0"/>
                <a:cs typeface="Calibri Light" panose="020F0302020204030204" pitchFamily="34" charset="0"/>
              </a:rPr>
              <a:t>Meets &amp; Exceeds </a:t>
            </a:r>
          </a:p>
          <a:p>
            <a:pPr algn="ctr"/>
            <a:r>
              <a:rPr lang="en-US" sz="11200" b="1" dirty="0">
                <a:solidFill>
                  <a:schemeClr val="tx1"/>
                </a:solidFill>
                <a:ea typeface="Calibri Light" panose="020F0302020204030204" pitchFamily="34" charset="0"/>
                <a:cs typeface="Calibri Light" panose="020F0302020204030204" pitchFamily="34" charset="0"/>
              </a:rPr>
              <a:t>Environmental Standards</a:t>
            </a:r>
          </a:p>
          <a:p>
            <a:pPr algn="ctr"/>
            <a:endParaRPr lang="en-US" sz="11200" b="1" dirty="0">
              <a:solidFill>
                <a:schemeClr val="tx1"/>
              </a:solidFill>
              <a:ea typeface="Calibri Light" panose="020F0302020204030204" pitchFamily="34" charset="0"/>
              <a:cs typeface="Calibri Light" panose="020F0302020204030204" pitchFamily="34" charset="0"/>
            </a:endParaRPr>
          </a:p>
          <a:p>
            <a:pPr algn="ctr"/>
            <a:endParaRPr lang="en-US" sz="7200" b="1" dirty="0">
              <a:solidFill>
                <a:schemeClr val="tx1"/>
              </a:solidFill>
              <a:ea typeface="Calibri Light" panose="020F0302020204030204" pitchFamily="34" charset="0"/>
              <a:cs typeface="Calibri Light" panose="020F0302020204030204" pitchFamily="34" charset="0"/>
            </a:endParaRPr>
          </a:p>
          <a:p>
            <a:pPr algn="ctr"/>
            <a:endParaRPr lang="en-US" sz="12800" b="1" dirty="0">
              <a:solidFill>
                <a:srgbClr val="B16519"/>
              </a:solidFill>
              <a:ea typeface="Calibri Light" panose="020F0302020204030204" pitchFamily="34" charset="0"/>
              <a:cs typeface="Calibri Light" panose="020F0302020204030204" pitchFamily="34" charset="0"/>
            </a:endParaRPr>
          </a:p>
          <a:p>
            <a:pPr algn="ctr"/>
            <a:endParaRPr lang="en-US" sz="12800" b="1" dirty="0">
              <a:solidFill>
                <a:srgbClr val="B16519"/>
              </a:solidFill>
              <a:ea typeface="Calibri Light" panose="020F0302020204030204" pitchFamily="34" charset="0"/>
              <a:cs typeface="Calibri Light" panose="020F0302020204030204" pitchFamily="34" charset="0"/>
            </a:endParaRPr>
          </a:p>
          <a:p>
            <a:pPr algn="ctr"/>
            <a:endParaRPr lang="en-US" sz="12800" b="1" dirty="0">
              <a:solidFill>
                <a:srgbClr val="B16519"/>
              </a:solidFill>
              <a:ea typeface="Calibri Light" panose="020F0302020204030204" pitchFamily="34" charset="0"/>
              <a:cs typeface="Calibri Light" panose="020F0302020204030204" pitchFamily="34" charset="0"/>
            </a:endParaRPr>
          </a:p>
          <a:p>
            <a:pPr algn="l">
              <a:buFont typeface="+mj-lt"/>
              <a:buAutoNum type="arabicPeriod"/>
            </a:pPr>
            <a:r>
              <a:rPr lang="en-US" sz="4800" i="0" dirty="0">
                <a:solidFill>
                  <a:srgbClr val="111111"/>
                </a:solidFill>
                <a:effectLst/>
              </a:rPr>
              <a:t>REACH Regulation:</a:t>
            </a:r>
          </a:p>
          <a:p>
            <a:pPr marL="742950" lvl="1" indent="-285750" algn="just">
              <a:buFont typeface="+mj-lt"/>
              <a:buAutoNum type="arabicPeriod"/>
            </a:pPr>
            <a:r>
              <a:rPr lang="en-US" sz="5600" i="0" dirty="0">
                <a:solidFill>
                  <a:srgbClr val="111111"/>
                </a:solidFill>
                <a:effectLst/>
              </a:rPr>
              <a:t>REACH stands for Registration, Evaluation, Authorization, and Restriction of Chemicals. It is a comprehensive European Union regulation that governs the production, import, and use of chemicals.</a:t>
            </a:r>
          </a:p>
          <a:p>
            <a:pPr marL="742950" lvl="1" indent="-285750" algn="just">
              <a:buFont typeface="+mj-lt"/>
              <a:buAutoNum type="arabicPeriod"/>
            </a:pPr>
            <a:r>
              <a:rPr lang="en-US" sz="5600" i="0" dirty="0">
                <a:solidFill>
                  <a:srgbClr val="111111"/>
                </a:solidFill>
                <a:effectLst/>
              </a:rPr>
              <a:t>One of REACH’s key objectives is to ensure the safe use of chemicals while protecting human health and the environment.</a:t>
            </a:r>
          </a:p>
          <a:p>
            <a:pPr lvl="1" algn="just"/>
            <a:endParaRPr lang="en-US" sz="5600" i="0" dirty="0">
              <a:solidFill>
                <a:srgbClr val="111111"/>
              </a:solidFill>
              <a:effectLst/>
            </a:endParaRPr>
          </a:p>
          <a:p>
            <a:pPr algn="just">
              <a:buFont typeface="+mj-lt"/>
              <a:buAutoNum type="arabicPeriod"/>
            </a:pPr>
            <a:r>
              <a:rPr lang="en-US" sz="4800" i="0" dirty="0">
                <a:solidFill>
                  <a:srgbClr val="111111"/>
                </a:solidFill>
                <a:effectLst/>
              </a:rPr>
              <a:t>Substances of Very High Concern (SVHCs):</a:t>
            </a:r>
          </a:p>
          <a:p>
            <a:pPr marL="742950" lvl="1" indent="-285750" algn="just">
              <a:buFont typeface="+mj-lt"/>
              <a:buAutoNum type="arabicPeriod"/>
            </a:pPr>
            <a:r>
              <a:rPr lang="en-US" sz="5600" i="0" dirty="0">
                <a:solidFill>
                  <a:srgbClr val="111111"/>
                </a:solidFill>
                <a:effectLst/>
              </a:rPr>
              <a:t>SVHCs are substances that are particularly hazardous due to their properties (e.g., carcinogenic, mutagenic, toxic to reproduction) or persistence in the environment.</a:t>
            </a:r>
          </a:p>
          <a:p>
            <a:pPr marL="742950" lvl="1" indent="-285750" algn="just">
              <a:buFont typeface="+mj-lt"/>
              <a:buAutoNum type="arabicPeriod"/>
            </a:pPr>
            <a:r>
              <a:rPr lang="en-US" sz="5600" i="0" dirty="0">
                <a:solidFill>
                  <a:srgbClr val="111111"/>
                </a:solidFill>
                <a:effectLst/>
              </a:rPr>
              <a:t>The European Chemicals Agency (ECHA) maintains a Candidate List of SVHCs.</a:t>
            </a:r>
          </a:p>
          <a:p>
            <a:pPr marL="742950" lvl="1" indent="-285750" algn="just">
              <a:buFont typeface="+mj-lt"/>
              <a:buAutoNum type="arabicPeriod"/>
            </a:pPr>
            <a:r>
              <a:rPr lang="en-US" sz="5600" i="0" dirty="0">
                <a:solidFill>
                  <a:srgbClr val="111111"/>
                </a:solidFill>
                <a:effectLst/>
              </a:rPr>
              <a:t>When a substance is added to this list, it triggers legal obligations for companies that manufacture, import, or use the substance.</a:t>
            </a:r>
          </a:p>
          <a:p>
            <a:pPr lvl="1" algn="just"/>
            <a:endParaRPr lang="en-US" sz="5600" i="0" dirty="0">
              <a:solidFill>
                <a:srgbClr val="111111"/>
              </a:solidFill>
              <a:effectLst/>
            </a:endParaRPr>
          </a:p>
          <a:p>
            <a:pPr algn="just">
              <a:buFont typeface="+mj-lt"/>
              <a:buAutoNum type="arabicPeriod"/>
            </a:pPr>
            <a:r>
              <a:rPr lang="en-US" sz="4800" i="0" dirty="0">
                <a:solidFill>
                  <a:srgbClr val="111111"/>
                </a:solidFill>
                <a:effectLst/>
              </a:rPr>
              <a:t>Candidate List:</a:t>
            </a:r>
          </a:p>
          <a:p>
            <a:pPr marL="742950" lvl="1" indent="-285750" algn="just">
              <a:buFont typeface="+mj-lt"/>
              <a:buAutoNum type="arabicPeriod"/>
            </a:pPr>
            <a:r>
              <a:rPr lang="en-US" sz="5600" i="0" dirty="0">
                <a:solidFill>
                  <a:srgbClr val="111111"/>
                </a:solidFill>
                <a:effectLst/>
              </a:rPr>
              <a:t>The Candidate List includes substances that may be subject to authorization under REACH.</a:t>
            </a:r>
          </a:p>
          <a:p>
            <a:pPr marL="742950" lvl="1" indent="-285750" algn="just">
              <a:buFont typeface="+mj-lt"/>
              <a:buAutoNum type="arabicPeriod"/>
            </a:pPr>
            <a:r>
              <a:rPr lang="en-US" sz="5600" i="0" dirty="0">
                <a:solidFill>
                  <a:srgbClr val="111111"/>
                </a:solidFill>
                <a:effectLst/>
              </a:rPr>
              <a:t>Companies must declare the presence of SVHCs in their products if the concentration exceeds 0.1% weight by weight.</a:t>
            </a:r>
          </a:p>
          <a:p>
            <a:pPr marL="742950" lvl="1" indent="-285750" algn="l">
              <a:buFont typeface="+mj-lt"/>
              <a:buAutoNum type="arabicPeriod"/>
            </a:pPr>
            <a:endParaRPr lang="en-US" sz="5600" dirty="0">
              <a:solidFill>
                <a:srgbClr val="111111"/>
              </a:solidFill>
            </a:endParaRPr>
          </a:p>
          <a:p>
            <a:pPr lvl="1" algn="just"/>
            <a:r>
              <a:rPr lang="en-US" sz="5600" dirty="0">
                <a:solidFill>
                  <a:srgbClr val="111111"/>
                </a:solidFill>
              </a:rPr>
              <a:t>Point of separation, getting REACH Compliant is a difficult and lengthy process</a:t>
            </a:r>
          </a:p>
          <a:p>
            <a:pPr marL="742950" lvl="1" indent="-285750" algn="just">
              <a:buFont typeface="+mj-lt"/>
              <a:buAutoNum type="arabicPeriod"/>
            </a:pPr>
            <a:r>
              <a:rPr lang="en-US" sz="5600" dirty="0">
                <a:solidFill>
                  <a:srgbClr val="384A53"/>
                </a:solidFill>
                <a:effectLst/>
              </a:rPr>
              <a:t>Only representative" established in the EU and appointed by a manufacturer, formulator or article producer established outside the EU to fulfil the registration obligations of importers.</a:t>
            </a:r>
          </a:p>
          <a:p>
            <a:pPr marL="742950" lvl="1" indent="-285750" algn="l">
              <a:buFont typeface="+mj-lt"/>
              <a:buAutoNum type="arabicPeriod"/>
            </a:pPr>
            <a:endParaRPr lang="en-US" sz="7200" b="0" i="0" dirty="0">
              <a:solidFill>
                <a:srgbClr val="111111"/>
              </a:solidFill>
              <a:effectLst/>
            </a:endParaRPr>
          </a:p>
          <a:p>
            <a:pPr algn="ctr"/>
            <a:endParaRPr lang="en-US" sz="11200" b="1" dirty="0">
              <a:solidFill>
                <a:srgbClr val="B16519"/>
              </a:solidFill>
              <a:ea typeface="Calibri Light" panose="020F0302020204030204" pitchFamily="34" charset="0"/>
              <a:cs typeface="Calibri Light" panose="020F0302020204030204" pitchFamily="34" charset="0"/>
            </a:endParaRPr>
          </a:p>
          <a:p>
            <a:pPr algn="ctr"/>
            <a:endParaRPr lang="en-US" sz="11200" b="1" dirty="0">
              <a:solidFill>
                <a:srgbClr val="B16519"/>
              </a:solidFill>
              <a:latin typeface="+mj-lt"/>
              <a:ea typeface="Calibri Light" panose="020F0302020204030204" pitchFamily="34" charset="0"/>
              <a:cs typeface="Calibri Light" panose="020F0302020204030204" pitchFamily="34" charset="0"/>
            </a:endParaRPr>
          </a:p>
          <a:p>
            <a:pPr algn="ctr"/>
            <a:br>
              <a:rPr lang="en-US" sz="12800" b="0" i="0" dirty="0">
                <a:solidFill>
                  <a:srgbClr val="323F46"/>
                </a:solidFill>
                <a:effectLst/>
                <a:latin typeface="Abadi Extra Light" panose="020B0204020104020204" pitchFamily="34" charset="0"/>
              </a:rPr>
            </a:br>
            <a:endParaRPr lang="en-US" sz="1200" b="0" i="0" dirty="0">
              <a:solidFill>
                <a:srgbClr val="323F46"/>
              </a:solidFill>
              <a:effectLst/>
              <a:latin typeface="Locator"/>
            </a:endParaRPr>
          </a:p>
        </p:txBody>
      </p:sp>
      <p:pic>
        <p:nvPicPr>
          <p:cNvPr id="3" name="Picture 2">
            <a:extLst>
              <a:ext uri="{FF2B5EF4-FFF2-40B4-BE49-F238E27FC236}">
                <a16:creationId xmlns:a16="http://schemas.microsoft.com/office/drawing/2014/main" id="{42309326-C3AE-F91C-1910-42FE9E4ABA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099534" y="304895"/>
            <a:ext cx="2838466" cy="857895"/>
          </a:xfrm>
          <a:prstGeom prst="rect">
            <a:avLst/>
          </a:prstGeom>
        </p:spPr>
      </p:pic>
      <p:pic>
        <p:nvPicPr>
          <p:cNvPr id="11" name="Picture 10">
            <a:extLst>
              <a:ext uri="{FF2B5EF4-FFF2-40B4-BE49-F238E27FC236}">
                <a16:creationId xmlns:a16="http://schemas.microsoft.com/office/drawing/2014/main" id="{0C92A45D-DD74-9339-6059-8FDBAC93599B}"/>
              </a:ext>
            </a:extLst>
          </p:cNvPr>
          <p:cNvPicPr>
            <a:picLocks noChangeAspect="1"/>
          </p:cNvPicPr>
          <p:nvPr/>
        </p:nvPicPr>
        <p:blipFill>
          <a:blip r:embed="rId5"/>
          <a:stretch>
            <a:fillRect/>
          </a:stretch>
        </p:blipFill>
        <p:spPr>
          <a:xfrm>
            <a:off x="537419" y="703201"/>
            <a:ext cx="2025754" cy="673135"/>
          </a:xfrm>
          <a:prstGeom prst="rect">
            <a:avLst/>
          </a:prstGeom>
        </p:spPr>
      </p:pic>
    </p:spTree>
    <p:extLst>
      <p:ext uri="{BB962C8B-B14F-4D97-AF65-F5344CB8AC3E}">
        <p14:creationId xmlns:p14="http://schemas.microsoft.com/office/powerpoint/2010/main" val="181203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740BE2-C74D-AE00-CB56-2E29E0D63824}"/>
              </a:ext>
            </a:extLst>
          </p:cNvPr>
          <p:cNvPicPr>
            <a:picLocks noChangeAspect="1"/>
          </p:cNvPicPr>
          <p:nvPr/>
        </p:nvPicPr>
        <p:blipFill>
          <a:blip r:embed="rId3"/>
          <a:stretch>
            <a:fillRect/>
          </a:stretch>
        </p:blipFill>
        <p:spPr>
          <a:xfrm rot="5400000">
            <a:off x="7736710" y="2402715"/>
            <a:ext cx="6858001" cy="2052577"/>
          </a:xfrm>
          <a:prstGeom prst="rect">
            <a:avLst/>
          </a:prstGeom>
        </p:spPr>
      </p:pic>
      <p:sp>
        <p:nvSpPr>
          <p:cNvPr id="14" name="Title 13">
            <a:extLst>
              <a:ext uri="{FF2B5EF4-FFF2-40B4-BE49-F238E27FC236}">
                <a16:creationId xmlns:a16="http://schemas.microsoft.com/office/drawing/2014/main" id="{5A981189-9280-48E8-90AE-7F25E741BE94}"/>
              </a:ext>
            </a:extLst>
          </p:cNvPr>
          <p:cNvSpPr>
            <a:spLocks noGrp="1"/>
          </p:cNvSpPr>
          <p:nvPr>
            <p:ph type="title"/>
          </p:nvPr>
        </p:nvSpPr>
        <p:spPr>
          <a:xfrm>
            <a:off x="330201" y="1022957"/>
            <a:ext cx="9661528" cy="1325563"/>
          </a:xfrm>
          <a:ln>
            <a:noFill/>
          </a:ln>
        </p:spPr>
        <p:txBody>
          <a:bodyPr>
            <a:noAutofit/>
          </a:bodyPr>
          <a:lstStyle/>
          <a:p>
            <a:r>
              <a:rPr lang="en-US" sz="3200" b="0" dirty="0">
                <a:latin typeface="+mn-lt"/>
              </a:rPr>
              <a:t>balance detergent PART OF CLEANOVATION</a:t>
            </a:r>
            <a:br>
              <a:rPr lang="en-US" sz="2800" b="0" dirty="0">
                <a:latin typeface="+mn-lt"/>
              </a:rPr>
            </a:br>
            <a:r>
              <a:rPr lang="en-US" sz="2400" b="0" dirty="0">
                <a:latin typeface="+mn-lt"/>
              </a:rPr>
              <a:t>Ideal addition to any Eco-Laundry Operation</a:t>
            </a:r>
            <a:br>
              <a:rPr lang="en-US" sz="2800" b="0" dirty="0">
                <a:latin typeface="+mn-lt"/>
              </a:rPr>
            </a:br>
            <a:r>
              <a:rPr lang="en-US" sz="2000" dirty="0">
                <a:solidFill>
                  <a:schemeClr val="accent6">
                    <a:lumMod val="50000"/>
                  </a:schemeClr>
                </a:solidFill>
                <a:latin typeface="+mn-lt"/>
              </a:rPr>
              <a:t>HIGH-SPEED 22 min PROCESSING</a:t>
            </a:r>
            <a:br>
              <a:rPr lang="en-US" sz="2800" dirty="0">
                <a:latin typeface="+mn-lt"/>
              </a:rPr>
            </a:br>
            <a:endParaRPr lang="en-US" sz="3200" dirty="0">
              <a:solidFill>
                <a:schemeClr val="accent6">
                  <a:lumMod val="50000"/>
                </a:schemeClr>
              </a:solidFill>
              <a:latin typeface="+mn-lt"/>
            </a:endParaRPr>
          </a:p>
        </p:txBody>
      </p:sp>
      <p:sp>
        <p:nvSpPr>
          <p:cNvPr id="37" name="Title 1">
            <a:extLst>
              <a:ext uri="{FF2B5EF4-FFF2-40B4-BE49-F238E27FC236}">
                <a16:creationId xmlns:a16="http://schemas.microsoft.com/office/drawing/2014/main" id="{0C65187C-FE9F-DACA-68A0-F55853A823E3}"/>
              </a:ext>
            </a:extLst>
          </p:cNvPr>
          <p:cNvSpPr txBox="1">
            <a:spLocks/>
          </p:cNvSpPr>
          <p:nvPr/>
        </p:nvSpPr>
        <p:spPr>
          <a:xfrm>
            <a:off x="2658609" y="5252809"/>
            <a:ext cx="7333120" cy="891250"/>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4000" b="1" i="0" kern="1200" spc="-150">
                <a:solidFill>
                  <a:schemeClr val="tx2"/>
                </a:solidFill>
                <a:latin typeface="+mj-lt"/>
                <a:ea typeface="+mj-ea"/>
                <a:cs typeface="Gill Sans" panose="020B0502020104020203" pitchFamily="34" charset="-79"/>
              </a:defRPr>
            </a:lvl1pPr>
          </a:lstStyle>
          <a:p>
            <a:r>
              <a:rPr lang="en-US" sz="1400" b="0" dirty="0">
                <a:latin typeface="+mn-lt"/>
              </a:rPr>
              <a:t>CLEANOVATION the innovative system to clean, sanitize, protect &amp; improve our ecology</a:t>
            </a:r>
            <a:endParaRPr lang="en-US" sz="3600" b="0" dirty="0">
              <a:latin typeface="+mn-lt"/>
            </a:endParaRPr>
          </a:p>
        </p:txBody>
      </p:sp>
      <p:sp>
        <p:nvSpPr>
          <p:cNvPr id="38" name="TextBox 37">
            <a:extLst>
              <a:ext uri="{FF2B5EF4-FFF2-40B4-BE49-F238E27FC236}">
                <a16:creationId xmlns:a16="http://schemas.microsoft.com/office/drawing/2014/main" id="{CBB58408-CCE4-27BB-B299-454D4DA6F64C}"/>
              </a:ext>
            </a:extLst>
          </p:cNvPr>
          <p:cNvSpPr txBox="1"/>
          <p:nvPr/>
        </p:nvSpPr>
        <p:spPr>
          <a:xfrm>
            <a:off x="3602864" y="5698434"/>
            <a:ext cx="8124374" cy="233975"/>
          </a:xfrm>
          <a:prstGeom prst="rect">
            <a:avLst/>
          </a:prstGeom>
          <a:noFill/>
        </p:spPr>
        <p:txBody>
          <a:bodyPr wrap="square">
            <a:spAutoFit/>
          </a:bodyPr>
          <a:lstStyle/>
          <a:p>
            <a:pPr marL="0" marR="0">
              <a:lnSpc>
                <a:spcPct val="107000"/>
              </a:lnSpc>
              <a:spcBef>
                <a:spcPts val="0"/>
              </a:spcBef>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900" kern="100" dirty="0">
                <a:effectLst/>
                <a:ea typeface="Calibri" panose="020F0502020204030204" pitchFamily="34" charset="0"/>
                <a:cs typeface="Times New Roman" panose="02020603050405020304" pitchFamily="18" charset="0"/>
              </a:rPr>
              <a:t>U.S. Patent No. 10,844,330, which claims priority under 35 U.S.C. §119(e) to U.S. Patent Application Serial No. 62/295,133</a:t>
            </a:r>
          </a:p>
        </p:txBody>
      </p:sp>
      <p:pic>
        <p:nvPicPr>
          <p:cNvPr id="4" name="Picture 3">
            <a:extLst>
              <a:ext uri="{FF2B5EF4-FFF2-40B4-BE49-F238E27FC236}">
                <a16:creationId xmlns:a16="http://schemas.microsoft.com/office/drawing/2014/main" id="{7DA089BF-E36C-5E03-27D4-3EBABE1EBF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01854" y="2017629"/>
            <a:ext cx="8983568" cy="3572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Patent Logos">
            <a:extLst>
              <a:ext uri="{FF2B5EF4-FFF2-40B4-BE49-F238E27FC236}">
                <a16:creationId xmlns:a16="http://schemas.microsoft.com/office/drawing/2014/main" id="{EAEEBE4E-83B6-DA3F-CCCC-8F232944D0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716" y="388294"/>
            <a:ext cx="1469910" cy="128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99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C8369-415E-BC1F-78CD-CCF20C69E236}"/>
              </a:ext>
            </a:extLst>
          </p:cNvPr>
          <p:cNvPicPr>
            <a:picLocks noChangeAspect="1"/>
          </p:cNvPicPr>
          <p:nvPr/>
        </p:nvPicPr>
        <p:blipFill>
          <a:blip r:embed="rId2"/>
          <a:stretch>
            <a:fillRect/>
          </a:stretch>
        </p:blipFill>
        <p:spPr>
          <a:xfrm rot="5400000">
            <a:off x="7736710" y="2402715"/>
            <a:ext cx="6858001" cy="2052577"/>
          </a:xfrm>
          <a:prstGeom prst="rect">
            <a:avLst/>
          </a:prstGeom>
        </p:spPr>
      </p:pic>
      <p:sp>
        <p:nvSpPr>
          <p:cNvPr id="2" name="Title 1">
            <a:extLst>
              <a:ext uri="{FF2B5EF4-FFF2-40B4-BE49-F238E27FC236}">
                <a16:creationId xmlns:a16="http://schemas.microsoft.com/office/drawing/2014/main" id="{4CE8839A-DFAC-FFC5-8B11-D47BFC8B3879}"/>
              </a:ext>
            </a:extLst>
          </p:cNvPr>
          <p:cNvSpPr>
            <a:spLocks noGrp="1"/>
          </p:cNvSpPr>
          <p:nvPr>
            <p:ph type="title"/>
          </p:nvPr>
        </p:nvSpPr>
        <p:spPr>
          <a:xfrm>
            <a:off x="745472" y="1212939"/>
            <a:ext cx="11975215" cy="2074947"/>
          </a:xfrm>
        </p:spPr>
        <p:txBody>
          <a:bodyPr>
            <a:normAutofit fontScale="90000"/>
          </a:bodyPr>
          <a:lstStyle/>
          <a:p>
            <a:pPr algn="l"/>
            <a:r>
              <a:rPr lang="en-US" sz="5300" dirty="0">
                <a:solidFill>
                  <a:schemeClr val="tx1"/>
                </a:solidFill>
                <a:latin typeface="+mn-lt"/>
              </a:rPr>
              <a:t>balance detergent </a:t>
            </a:r>
            <a:br>
              <a:rPr lang="en-US" sz="5300" dirty="0">
                <a:solidFill>
                  <a:schemeClr val="tx1"/>
                </a:solidFill>
                <a:latin typeface="+mn-lt"/>
              </a:rPr>
            </a:br>
            <a:r>
              <a:rPr lang="en-US" sz="5300" dirty="0">
                <a:solidFill>
                  <a:schemeClr val="tx1"/>
                </a:solidFill>
                <a:latin typeface="+mn-lt"/>
              </a:rPr>
              <a:t>packaging sizes </a:t>
            </a:r>
            <a:br>
              <a:rPr lang="en-US" sz="4900" dirty="0">
                <a:solidFill>
                  <a:schemeClr val="accent6">
                    <a:lumMod val="50000"/>
                  </a:schemeClr>
                </a:solidFill>
              </a:rPr>
            </a:br>
            <a:br>
              <a:rPr lang="en-US" sz="4400" dirty="0">
                <a:solidFill>
                  <a:srgbClr val="B16519"/>
                </a:solidFill>
              </a:rPr>
            </a:br>
            <a:endParaRPr lang="en-US" sz="4400" dirty="0">
              <a:solidFill>
                <a:schemeClr val="tx1"/>
              </a:solidFill>
            </a:endParaRPr>
          </a:p>
        </p:txBody>
      </p:sp>
      <p:sp>
        <p:nvSpPr>
          <p:cNvPr id="4" name="Text Placeholder 3">
            <a:extLst>
              <a:ext uri="{FF2B5EF4-FFF2-40B4-BE49-F238E27FC236}">
                <a16:creationId xmlns:a16="http://schemas.microsoft.com/office/drawing/2014/main" id="{6942F028-A1A5-C9F5-8495-8008C9C0C4F0}"/>
              </a:ext>
            </a:extLst>
          </p:cNvPr>
          <p:cNvSpPr>
            <a:spLocks noGrp="1"/>
          </p:cNvSpPr>
          <p:nvPr>
            <p:ph type="body" sz="quarter" idx="12"/>
          </p:nvPr>
        </p:nvSpPr>
        <p:spPr>
          <a:xfrm>
            <a:off x="3183873" y="2229555"/>
            <a:ext cx="8262655" cy="437086"/>
          </a:xfrm>
        </p:spPr>
        <p:txBody>
          <a:bodyPr>
            <a:normAutofit/>
          </a:bodyPr>
          <a:lstStyle/>
          <a:p>
            <a:r>
              <a:rPr lang="en-US" dirty="0">
                <a:solidFill>
                  <a:schemeClr val="accent6">
                    <a:lumMod val="50000"/>
                  </a:schemeClr>
                </a:solidFill>
              </a:rPr>
              <a:t>  </a:t>
            </a:r>
          </a:p>
        </p:txBody>
      </p:sp>
      <p:sp>
        <p:nvSpPr>
          <p:cNvPr id="25" name="TextBox 24">
            <a:extLst>
              <a:ext uri="{FF2B5EF4-FFF2-40B4-BE49-F238E27FC236}">
                <a16:creationId xmlns:a16="http://schemas.microsoft.com/office/drawing/2014/main" id="{4329B891-CC86-6B4F-6E9B-CD1E203D8657}"/>
              </a:ext>
            </a:extLst>
          </p:cNvPr>
          <p:cNvSpPr txBox="1"/>
          <p:nvPr/>
        </p:nvSpPr>
        <p:spPr>
          <a:xfrm>
            <a:off x="745472" y="2429281"/>
            <a:ext cx="6952500" cy="2554545"/>
          </a:xfrm>
          <a:prstGeom prst="rect">
            <a:avLst/>
          </a:prstGeom>
          <a:noFill/>
        </p:spPr>
        <p:txBody>
          <a:bodyPr wrap="square">
            <a:spAutoFit/>
          </a:bodyPr>
          <a:lstStyle/>
          <a:p>
            <a:pPr marL="457200" indent="-457200">
              <a:buFont typeface="+mj-lt"/>
              <a:buAutoNum type="arabicParenR"/>
            </a:pPr>
            <a:r>
              <a:rPr lang="en-US" sz="3200" dirty="0"/>
              <a:t>1000kg Tote International Only</a:t>
            </a:r>
          </a:p>
          <a:p>
            <a:pPr marL="457200" indent="-457200">
              <a:buFont typeface="+mj-lt"/>
              <a:buAutoNum type="arabicParenR"/>
            </a:pPr>
            <a:r>
              <a:rPr lang="en-US" sz="3200" dirty="0"/>
              <a:t>275gal Tote</a:t>
            </a:r>
          </a:p>
          <a:p>
            <a:pPr marL="457200" indent="-457200">
              <a:buFont typeface="+mj-lt"/>
              <a:buAutoNum type="arabicParenR"/>
            </a:pPr>
            <a:r>
              <a:rPr lang="en-US" sz="3200" dirty="0"/>
              <a:t>55gal Drum</a:t>
            </a:r>
          </a:p>
          <a:p>
            <a:pPr marL="457200" indent="-457200">
              <a:buFont typeface="+mj-lt"/>
              <a:buAutoNum type="arabicParenR"/>
            </a:pPr>
            <a:r>
              <a:rPr lang="en-US" sz="3200" dirty="0"/>
              <a:t>1gal Pail</a:t>
            </a:r>
          </a:p>
          <a:p>
            <a:pPr marL="457200" indent="-457200">
              <a:buFont typeface="+mj-lt"/>
              <a:buAutoNum type="arabicParenR"/>
            </a:pPr>
            <a:r>
              <a:rPr lang="en-US" sz="3200" dirty="0"/>
              <a:t>24 Sachets/Box </a:t>
            </a:r>
            <a:endParaRPr lang="en-US" sz="2800" dirty="0"/>
          </a:p>
        </p:txBody>
      </p:sp>
      <p:pic>
        <p:nvPicPr>
          <p:cNvPr id="10" name="Picture 2" descr="Image preview">
            <a:extLst>
              <a:ext uri="{FF2B5EF4-FFF2-40B4-BE49-F238E27FC236}">
                <a16:creationId xmlns:a16="http://schemas.microsoft.com/office/drawing/2014/main" id="{B8DEB00E-7700-1419-5796-1E028A54F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195" y="2727789"/>
            <a:ext cx="3153426" cy="315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5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BB38DB-9416-8EA2-3C5A-490E752C2BE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1C05C6D-53A8-D0A9-DD2B-CBFE63095D98}"/>
              </a:ext>
            </a:extLst>
          </p:cNvPr>
          <p:cNvPicPr>
            <a:picLocks noChangeAspect="1"/>
          </p:cNvPicPr>
          <p:nvPr/>
        </p:nvPicPr>
        <p:blipFill>
          <a:blip r:embed="rId3"/>
          <a:stretch>
            <a:fillRect/>
          </a:stretch>
        </p:blipFill>
        <p:spPr>
          <a:xfrm>
            <a:off x="-40918" y="1351254"/>
            <a:ext cx="12192000" cy="2217445"/>
          </a:xfrm>
          <a:prstGeom prst="rect">
            <a:avLst/>
          </a:prstGeom>
        </p:spPr>
      </p:pic>
      <p:sp>
        <p:nvSpPr>
          <p:cNvPr id="3" name="TextBox 2">
            <a:extLst>
              <a:ext uri="{FF2B5EF4-FFF2-40B4-BE49-F238E27FC236}">
                <a16:creationId xmlns:a16="http://schemas.microsoft.com/office/drawing/2014/main" id="{30F44BD6-6E61-4C11-6EA4-83C0D6B222CA}"/>
              </a:ext>
            </a:extLst>
          </p:cNvPr>
          <p:cNvSpPr txBox="1"/>
          <p:nvPr/>
        </p:nvSpPr>
        <p:spPr>
          <a:xfrm>
            <a:off x="981161" y="419296"/>
            <a:ext cx="9690236" cy="1031051"/>
          </a:xfrm>
          <a:prstGeom prst="rect">
            <a:avLst/>
          </a:prstGeom>
          <a:noFill/>
        </p:spPr>
        <p:txBody>
          <a:bodyPr wrap="square">
            <a:spAutoFit/>
          </a:bodyPr>
          <a:lstStyle/>
          <a:p>
            <a:pPr algn="ctr"/>
            <a:r>
              <a:rPr lang="en-US" sz="3200" b="1" dirty="0">
                <a:effectLst/>
              </a:rPr>
              <a:t> MADE SIMPLE TO CLEAN</a:t>
            </a:r>
          </a:p>
          <a:p>
            <a:pPr algn="ctr"/>
            <a:r>
              <a:rPr lang="en-US" b="1" dirty="0">
                <a:effectLst/>
              </a:rPr>
              <a:t>SINGLE-DOSE SACHETS</a:t>
            </a:r>
          </a:p>
          <a:p>
            <a:pPr algn="ctr"/>
            <a:r>
              <a:rPr lang="en-US" sz="1050" b="1" dirty="0"/>
              <a:t>Th</a:t>
            </a:r>
            <a:r>
              <a:rPr lang="en-US" sz="1050" b="1" dirty="0">
                <a:effectLst/>
              </a:rPr>
              <a:t>e new way to open using just three fingers, folding the packet in half!</a:t>
            </a:r>
          </a:p>
        </p:txBody>
      </p:sp>
      <p:sp>
        <p:nvSpPr>
          <p:cNvPr id="4" name="TextBox 3">
            <a:extLst>
              <a:ext uri="{FF2B5EF4-FFF2-40B4-BE49-F238E27FC236}">
                <a16:creationId xmlns:a16="http://schemas.microsoft.com/office/drawing/2014/main" id="{8A5D4CBF-8843-9290-2EAA-0D783564E580}"/>
              </a:ext>
            </a:extLst>
          </p:cNvPr>
          <p:cNvSpPr txBox="1"/>
          <p:nvPr/>
        </p:nvSpPr>
        <p:spPr>
          <a:xfrm>
            <a:off x="1361404" y="3949411"/>
            <a:ext cx="9469190" cy="1631216"/>
          </a:xfrm>
          <a:prstGeom prst="rect">
            <a:avLst/>
          </a:prstGeom>
          <a:noFill/>
        </p:spPr>
        <p:txBody>
          <a:bodyPr wrap="square">
            <a:spAutoFit/>
          </a:bodyPr>
          <a:lstStyle/>
          <a:p>
            <a:r>
              <a:rPr lang="en-US" sz="1600" b="1" dirty="0">
                <a:effectLst/>
              </a:rPr>
              <a:t>The single-</a:t>
            </a:r>
            <a:r>
              <a:rPr lang="en-US" sz="1600" b="1" dirty="0"/>
              <a:t>dose</a:t>
            </a:r>
            <a:r>
              <a:rPr lang="en-US" sz="1600" b="1" dirty="0">
                <a:effectLst/>
              </a:rPr>
              <a:t> sachets that makes life easier</a:t>
            </a:r>
          </a:p>
          <a:p>
            <a:pPr algn="just"/>
            <a:r>
              <a:rPr lang="en-US" sz="1400" dirty="0"/>
              <a:t>Developed as the</a:t>
            </a:r>
            <a:r>
              <a:rPr lang="en-US" sz="1400" dirty="0">
                <a:effectLst/>
              </a:rPr>
              <a:t> easiest way in the world to open a single-portion packet. Before now, it took both hands to open one, with the consequent risk of soiling, spilling the contents and wasting the part that always remains in the packet.</a:t>
            </a:r>
            <a:br>
              <a:rPr lang="en-US" sz="1400" dirty="0">
                <a:effectLst/>
              </a:rPr>
            </a:br>
            <a:r>
              <a:rPr lang="en-US" sz="1400" dirty="0">
                <a:effectLst/>
              </a:rPr>
              <a:t>Now all that is only a bad memory. Thanks to the use of just three fingers, the packet opens easily and will be ready for use, without any soiling and without having to use scissors or even your teeth as aids to get it completely open.</a:t>
            </a:r>
          </a:p>
          <a:p>
            <a:br>
              <a:rPr lang="en-US" sz="1400" dirty="0">
                <a:effectLst/>
              </a:rPr>
            </a:br>
            <a:r>
              <a:rPr lang="en-US" sz="1400" dirty="0">
                <a:effectLst/>
                <a:latin typeface="var( --e-global-typography-text-font-family )"/>
              </a:rPr>
              <a:t> </a:t>
            </a:r>
          </a:p>
        </p:txBody>
      </p:sp>
      <p:pic>
        <p:nvPicPr>
          <p:cNvPr id="15362" name="Picture 2" descr="Picture">
            <a:extLst>
              <a:ext uri="{FF2B5EF4-FFF2-40B4-BE49-F238E27FC236}">
                <a16:creationId xmlns:a16="http://schemas.microsoft.com/office/drawing/2014/main" id="{FC0A50B4-2A34-C514-D409-EEAF4C1F46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493" y="1567686"/>
            <a:ext cx="2143507" cy="2143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F63401-A15F-90C6-34E0-BF0340FC08C5}"/>
              </a:ext>
            </a:extLst>
          </p:cNvPr>
          <p:cNvPicPr>
            <a:picLocks noChangeAspect="1"/>
          </p:cNvPicPr>
          <p:nvPr/>
        </p:nvPicPr>
        <p:blipFill>
          <a:blip r:embed="rId5"/>
          <a:stretch>
            <a:fillRect/>
          </a:stretch>
        </p:blipFill>
        <p:spPr>
          <a:xfrm>
            <a:off x="7999842" y="1618485"/>
            <a:ext cx="2244259" cy="2184345"/>
          </a:xfrm>
          <a:prstGeom prst="rect">
            <a:avLst/>
          </a:prstGeom>
        </p:spPr>
      </p:pic>
      <p:pic>
        <p:nvPicPr>
          <p:cNvPr id="15364" name="Picture 4">
            <a:extLst>
              <a:ext uri="{FF2B5EF4-FFF2-40B4-BE49-F238E27FC236}">
                <a16:creationId xmlns:a16="http://schemas.microsoft.com/office/drawing/2014/main" id="{DE3F5C1E-99FF-D07A-E91C-9D560DB372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962" y="1324683"/>
            <a:ext cx="2710129" cy="252376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Green Recycling Symbol - ClipArt Best">
            <a:extLst>
              <a:ext uri="{FF2B5EF4-FFF2-40B4-BE49-F238E27FC236}">
                <a16:creationId xmlns:a16="http://schemas.microsoft.com/office/drawing/2014/main" id="{AEC11F04-5AF3-2B94-A32E-85FBFAEA42E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47214" y="5649319"/>
            <a:ext cx="815618" cy="7871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3604F6D-3414-1318-FD28-7E2F48C045EE}"/>
              </a:ext>
            </a:extLst>
          </p:cNvPr>
          <p:cNvSpPr txBox="1"/>
          <p:nvPr/>
        </p:nvSpPr>
        <p:spPr>
          <a:xfrm>
            <a:off x="1361404" y="5335652"/>
            <a:ext cx="8674236" cy="1169551"/>
          </a:xfrm>
          <a:prstGeom prst="rect">
            <a:avLst/>
          </a:prstGeom>
          <a:noFill/>
        </p:spPr>
        <p:txBody>
          <a:bodyPr wrap="square">
            <a:spAutoFit/>
          </a:bodyPr>
          <a:lstStyle/>
          <a:p>
            <a:pPr algn="just"/>
            <a:r>
              <a:rPr lang="en-US" sz="1400" b="1" i="0" dirty="0">
                <a:effectLst/>
              </a:rPr>
              <a:t>Environmentally friendly single-portion packaging</a:t>
            </a:r>
          </a:p>
          <a:p>
            <a:pPr algn="just"/>
            <a:r>
              <a:rPr lang="en-US" sz="1400" dirty="0">
                <a:solidFill>
                  <a:srgbClr val="555555"/>
                </a:solidFill>
              </a:rPr>
              <a:t>Sachets were</a:t>
            </a:r>
            <a:r>
              <a:rPr lang="en-US" sz="1400" b="0" i="0" dirty="0">
                <a:solidFill>
                  <a:srgbClr val="555555"/>
                </a:solidFill>
                <a:effectLst/>
              </a:rPr>
              <a:t> created entirely for the purpose of using, in addition to the classical materials, recyclable homopolymers and biodegradable materials suitable for compost. In accordance with the principles of the manifesto on the circular economy published by the </a:t>
            </a:r>
            <a:r>
              <a:rPr lang="en-US" sz="1400" b="1" i="0" u="none" strike="noStrike" dirty="0">
                <a:solidFill>
                  <a:srgbClr val="199CD4"/>
                </a:solidFill>
                <a:effectLst/>
                <a:hlinkClick r:id="rId8" tooltip="Ellen Mc Arthur Fundation"/>
              </a:rPr>
              <a:t>Ellen Mc Arthur </a:t>
            </a:r>
            <a:r>
              <a:rPr lang="en-US" sz="1400" b="1" i="0" u="none" strike="noStrike" dirty="0" err="1">
                <a:solidFill>
                  <a:srgbClr val="199CD4"/>
                </a:solidFill>
                <a:effectLst/>
                <a:hlinkClick r:id="rId8" tooltip="Ellen Mc Arthur Fundation"/>
              </a:rPr>
              <a:t>Fundation</a:t>
            </a:r>
            <a:r>
              <a:rPr lang="en-US" sz="1400" b="0" i="0" dirty="0">
                <a:solidFill>
                  <a:srgbClr val="555555"/>
                </a:solidFill>
                <a:effectLst/>
              </a:rPr>
              <a:t>, the materials are reusable in subsequent production cycles, reducing waste to a minimum and respecting the environment.</a:t>
            </a:r>
          </a:p>
        </p:txBody>
      </p:sp>
      <p:pic>
        <p:nvPicPr>
          <p:cNvPr id="15368" name="Picture 8" descr="Picture">
            <a:extLst>
              <a:ext uri="{FF2B5EF4-FFF2-40B4-BE49-F238E27FC236}">
                <a16:creationId xmlns:a16="http://schemas.microsoft.com/office/drawing/2014/main" id="{E909FA2A-364E-CF37-2A4B-945019D863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0374" y="198767"/>
            <a:ext cx="1325007" cy="100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63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EF9D00-FCA9-3310-0A6C-8BDF1E103FC9}"/>
            </a:ext>
          </a:extLst>
        </p:cNvPr>
        <p:cNvGrpSpPr/>
        <p:nvPr/>
      </p:nvGrpSpPr>
      <p:grpSpPr>
        <a:xfrm>
          <a:off x="0" y="0"/>
          <a:ext cx="0" cy="0"/>
          <a:chOff x="0" y="0"/>
          <a:chExt cx="0" cy="0"/>
        </a:xfrm>
      </p:grpSpPr>
      <p:pic>
        <p:nvPicPr>
          <p:cNvPr id="3074" name="Picture 2" descr="Maintain and Build Your Brand Visually | Bartush Signs">
            <a:extLst>
              <a:ext uri="{FF2B5EF4-FFF2-40B4-BE49-F238E27FC236}">
                <a16:creationId xmlns:a16="http://schemas.microsoft.com/office/drawing/2014/main" id="{9862D6E6-872D-39A5-792D-EA8B97775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76" y="313035"/>
            <a:ext cx="3315898" cy="16579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251A6C5-AA4A-CB64-5A14-4B2E0DA9D829}"/>
              </a:ext>
            </a:extLst>
          </p:cNvPr>
          <p:cNvPicPr>
            <a:picLocks noChangeAspect="1"/>
          </p:cNvPicPr>
          <p:nvPr/>
        </p:nvPicPr>
        <p:blipFill>
          <a:blip r:embed="rId4"/>
          <a:stretch>
            <a:fillRect/>
          </a:stretch>
        </p:blipFill>
        <p:spPr>
          <a:xfrm rot="5400000">
            <a:off x="7736710" y="2402715"/>
            <a:ext cx="6858001" cy="2052577"/>
          </a:xfrm>
          <a:prstGeom prst="rect">
            <a:avLst/>
          </a:prstGeom>
        </p:spPr>
      </p:pic>
      <p:pic>
        <p:nvPicPr>
          <p:cNvPr id="24" name="Picture 23">
            <a:extLst>
              <a:ext uri="{FF2B5EF4-FFF2-40B4-BE49-F238E27FC236}">
                <a16:creationId xmlns:a16="http://schemas.microsoft.com/office/drawing/2014/main" id="{DD1B9234-0D35-E0F2-1247-E2C260E4AFF0}"/>
              </a:ext>
            </a:extLst>
          </p:cNvPr>
          <p:cNvPicPr>
            <a:picLocks noChangeAspect="1"/>
          </p:cNvPicPr>
          <p:nvPr/>
        </p:nvPicPr>
        <p:blipFill>
          <a:blip r:embed="rId5"/>
          <a:stretch>
            <a:fillRect/>
          </a:stretch>
        </p:blipFill>
        <p:spPr>
          <a:xfrm>
            <a:off x="785304" y="5592430"/>
            <a:ext cx="1497672" cy="852124"/>
          </a:xfrm>
          <a:prstGeom prst="rect">
            <a:avLst/>
          </a:prstGeom>
        </p:spPr>
      </p:pic>
      <p:sp>
        <p:nvSpPr>
          <p:cNvPr id="9" name="TextBox 8">
            <a:extLst>
              <a:ext uri="{FF2B5EF4-FFF2-40B4-BE49-F238E27FC236}">
                <a16:creationId xmlns:a16="http://schemas.microsoft.com/office/drawing/2014/main" id="{FBEC7A87-D2DE-0E3E-E098-3D283B562585}"/>
              </a:ext>
            </a:extLst>
          </p:cNvPr>
          <p:cNvSpPr txBox="1"/>
          <p:nvPr/>
        </p:nvSpPr>
        <p:spPr>
          <a:xfrm>
            <a:off x="786283" y="2143304"/>
            <a:ext cx="7004458" cy="2677656"/>
          </a:xfrm>
          <a:prstGeom prst="rect">
            <a:avLst/>
          </a:prstGeom>
          <a:noFill/>
        </p:spPr>
        <p:txBody>
          <a:bodyPr wrap="square">
            <a:spAutoFit/>
          </a:bodyPr>
          <a:lstStyle/>
          <a:p>
            <a:pPr algn="just"/>
            <a:r>
              <a:rPr lang="en-US" sz="2800" b="1" dirty="0">
                <a:solidFill>
                  <a:srgbClr val="474747"/>
                </a:solidFill>
              </a:rPr>
              <a:t>Naturally, Derived Ambassador  </a:t>
            </a:r>
            <a:endParaRPr lang="en-US" sz="2800" b="1" i="0" dirty="0">
              <a:solidFill>
                <a:srgbClr val="474747"/>
              </a:solidFill>
              <a:effectLst/>
            </a:endParaRPr>
          </a:p>
          <a:p>
            <a:pPr algn="just"/>
            <a:r>
              <a:rPr lang="en-US" sz="1400" b="0" i="0" dirty="0">
                <a:solidFill>
                  <a:srgbClr val="474747"/>
                </a:solidFill>
                <a:effectLst/>
              </a:rPr>
              <a:t>It's hard to see a gecko and not think immediately of the GEICO ads. The little chap with his English accent and charming personality has become a visual representation of everything the insurance company stands for - he's helped to boost its reputation and customer base.</a:t>
            </a:r>
          </a:p>
          <a:p>
            <a:pPr algn="just"/>
            <a:endParaRPr lang="en-US" sz="1400" b="0" i="0" dirty="0">
              <a:solidFill>
                <a:srgbClr val="474747"/>
              </a:solidFill>
              <a:effectLst/>
            </a:endParaRPr>
          </a:p>
          <a:p>
            <a:pPr algn="just"/>
            <a:r>
              <a:rPr lang="en-US" sz="1400" b="0" i="0" dirty="0">
                <a:solidFill>
                  <a:srgbClr val="474747"/>
                </a:solidFill>
                <a:effectLst/>
              </a:rPr>
              <a:t>Many brands have earned similar fame from the image or voice of their company mascot or a colorful executive, which proves it's not just how you look but what you say that grabs an audience. Leaders, as well as company symbols, can generate a following through a skillful marketing campaign. They can build familiarity and affection for the brand.</a:t>
            </a:r>
          </a:p>
        </p:txBody>
      </p:sp>
      <p:pic>
        <p:nvPicPr>
          <p:cNvPr id="12290" name="Picture 2" descr="Picture">
            <a:extLst>
              <a:ext uri="{FF2B5EF4-FFF2-40B4-BE49-F238E27FC236}">
                <a16:creationId xmlns:a16="http://schemas.microsoft.com/office/drawing/2014/main" id="{621FB17B-2246-F599-7F0C-B6F051DD4C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7919" y="3016305"/>
            <a:ext cx="1200401" cy="46582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icture">
            <a:extLst>
              <a:ext uri="{FF2B5EF4-FFF2-40B4-BE49-F238E27FC236}">
                <a16:creationId xmlns:a16="http://schemas.microsoft.com/office/drawing/2014/main" id="{F402B186-CE6D-55A9-CE3E-ACF42AB7FD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2374" y="3032801"/>
            <a:ext cx="2352675" cy="25812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1">
            <a:extLst>
              <a:ext uri="{FF2B5EF4-FFF2-40B4-BE49-F238E27FC236}">
                <a16:creationId xmlns:a16="http://schemas.microsoft.com/office/drawing/2014/main" id="{DC2489E2-83A5-09F9-D0D9-8D5EE9C52AB4}"/>
              </a:ext>
            </a:extLst>
          </p:cNvPr>
          <p:cNvSpPr txBox="1">
            <a:spLocks/>
          </p:cNvSpPr>
          <p:nvPr/>
        </p:nvSpPr>
        <p:spPr>
          <a:xfrm>
            <a:off x="-2510392" y="1051311"/>
            <a:ext cx="10766480" cy="755650"/>
          </a:xfrm>
          <a:prstGeom prst="rect">
            <a:avLst/>
          </a:prstGeom>
        </p:spPr>
        <p:txBody>
          <a:bodyPr vert="horz" lIns="91440" tIns="45720" rIns="91440" bIns="45720" rtlCol="0" anchor="ctr">
            <a:normAutofit fontScale="25000" lnSpcReduction="20000"/>
          </a:bodyPr>
          <a:lstStyle>
            <a:lvl1pPr marL="0" indent="0" algn="l" defTabSz="914400" rtl="0" eaLnBrk="1" latinLnBrk="0" hangingPunct="1">
              <a:lnSpc>
                <a:spcPct val="90000"/>
              </a:lnSpc>
              <a:spcBef>
                <a:spcPts val="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600" b="1" dirty="0">
                <a:solidFill>
                  <a:schemeClr val="tx1"/>
                </a:solidFill>
                <a:ea typeface="Calibri Light" panose="020F0302020204030204" pitchFamily="34" charset="0"/>
                <a:cs typeface="Calibri Light" panose="020F0302020204030204" pitchFamily="34" charset="0"/>
              </a:rPr>
              <a:t>Building the </a:t>
            </a:r>
          </a:p>
          <a:p>
            <a:pPr algn="ctr"/>
            <a:br>
              <a:rPr lang="en-US" sz="12800" dirty="0">
                <a:solidFill>
                  <a:srgbClr val="323F46"/>
                </a:solidFill>
              </a:rPr>
            </a:br>
            <a:endParaRPr lang="en-US" sz="1200" dirty="0">
              <a:solidFill>
                <a:srgbClr val="323F46"/>
              </a:solidFill>
            </a:endParaRPr>
          </a:p>
        </p:txBody>
      </p:sp>
      <p:sp>
        <p:nvSpPr>
          <p:cNvPr id="21" name="TextBox 20">
            <a:extLst>
              <a:ext uri="{FF2B5EF4-FFF2-40B4-BE49-F238E27FC236}">
                <a16:creationId xmlns:a16="http://schemas.microsoft.com/office/drawing/2014/main" id="{3C2F761B-C6B8-D4F6-DFF5-7FE2CC9AA27B}"/>
              </a:ext>
            </a:extLst>
          </p:cNvPr>
          <p:cNvSpPr txBox="1"/>
          <p:nvPr/>
        </p:nvSpPr>
        <p:spPr>
          <a:xfrm>
            <a:off x="5986339" y="2126082"/>
            <a:ext cx="6262576" cy="861774"/>
          </a:xfrm>
          <a:prstGeom prst="rect">
            <a:avLst/>
          </a:prstGeom>
          <a:noFill/>
        </p:spPr>
        <p:txBody>
          <a:bodyPr wrap="square">
            <a:spAutoFit/>
          </a:bodyPr>
          <a:lstStyle/>
          <a:p>
            <a:pPr algn="ctr"/>
            <a:r>
              <a:rPr lang="en-US" sz="3200" b="1" i="0" dirty="0" err="1">
                <a:solidFill>
                  <a:srgbClr val="A7D971"/>
                </a:solidFill>
                <a:effectLst/>
                <a:latin typeface="Montserrat" panose="00000500000000000000" pitchFamily="2" charset="0"/>
              </a:rPr>
              <a:t>eco</a:t>
            </a:r>
            <a:r>
              <a:rPr lang="en-US" sz="3200" b="1" i="0" dirty="0" err="1">
                <a:solidFill>
                  <a:srgbClr val="2E9DDC"/>
                </a:solidFill>
                <a:effectLst/>
                <a:latin typeface="Montserrat" panose="00000500000000000000" pitchFamily="2" charset="0"/>
              </a:rPr>
              <a:t>biotic</a:t>
            </a:r>
            <a:br>
              <a:rPr lang="en-US" b="1" i="0" dirty="0">
                <a:solidFill>
                  <a:srgbClr val="000000"/>
                </a:solidFill>
                <a:effectLst/>
                <a:latin typeface="Montserrat" panose="00000500000000000000" pitchFamily="2" charset="0"/>
              </a:rPr>
            </a:br>
            <a:r>
              <a:rPr lang="en-US" sz="1600" i="0" dirty="0">
                <a:solidFill>
                  <a:srgbClr val="000000"/>
                </a:solidFill>
                <a:effectLst/>
                <a:latin typeface="Montserrat" panose="00000500000000000000" pitchFamily="2" charset="0"/>
              </a:rPr>
              <a:t>nature's cleaner​</a:t>
            </a:r>
            <a:endParaRPr lang="en-US" i="0" dirty="0">
              <a:solidFill>
                <a:srgbClr val="000000"/>
              </a:solidFill>
              <a:effectLst/>
              <a:latin typeface="Montserrat" panose="00000500000000000000" pitchFamily="2" charset="0"/>
            </a:endParaRPr>
          </a:p>
        </p:txBody>
      </p:sp>
      <p:sp>
        <p:nvSpPr>
          <p:cNvPr id="23" name="TextBox 22">
            <a:extLst>
              <a:ext uri="{FF2B5EF4-FFF2-40B4-BE49-F238E27FC236}">
                <a16:creationId xmlns:a16="http://schemas.microsoft.com/office/drawing/2014/main" id="{DCE675D1-F4D3-87C5-148E-293B2717E1C7}"/>
              </a:ext>
            </a:extLst>
          </p:cNvPr>
          <p:cNvSpPr txBox="1"/>
          <p:nvPr/>
        </p:nvSpPr>
        <p:spPr>
          <a:xfrm>
            <a:off x="1422370" y="5664549"/>
            <a:ext cx="4563969" cy="707886"/>
          </a:xfrm>
          <a:prstGeom prst="rect">
            <a:avLst/>
          </a:prstGeom>
          <a:noFill/>
        </p:spPr>
        <p:txBody>
          <a:bodyPr wrap="square">
            <a:spAutoFit/>
          </a:bodyPr>
          <a:lstStyle/>
          <a:p>
            <a:r>
              <a:rPr lang="en-US" sz="1400" b="1" dirty="0">
                <a:solidFill>
                  <a:srgbClr val="444444"/>
                </a:solidFill>
                <a:effectLst/>
              </a:rPr>
              <a:t>T</a:t>
            </a:r>
            <a:r>
              <a:rPr lang="en-US" sz="1400" b="1" dirty="0">
                <a:solidFill>
                  <a:sysClr val="windowText" lastClr="000000"/>
                </a:solidFill>
                <a:effectLst/>
              </a:rPr>
              <a:t>RADEMARK  </a:t>
            </a:r>
            <a:r>
              <a:rPr lang="en-US" b="1" baseline="30000" dirty="0">
                <a:solidFill>
                  <a:sysClr val="windowText" lastClr="000000"/>
                </a:solidFill>
                <a:effectLst/>
              </a:rPr>
              <a:t> </a:t>
            </a:r>
            <a:r>
              <a:rPr lang="en-US" b="1" dirty="0">
                <a:solidFill>
                  <a:srgbClr val="444444"/>
                </a:solidFill>
                <a:effectLst/>
              </a:rPr>
              <a:t> </a:t>
            </a:r>
          </a:p>
          <a:p>
            <a:r>
              <a:rPr lang="en-US" sz="800" b="1" dirty="0">
                <a:solidFill>
                  <a:srgbClr val="444444"/>
                </a:solidFill>
              </a:rPr>
              <a:t>Includes a trademark protected, “n</a:t>
            </a:r>
            <a:r>
              <a:rPr lang="en-US" sz="800" b="1" dirty="0">
                <a:solidFill>
                  <a:srgbClr val="444444"/>
                </a:solidFill>
                <a:effectLst/>
              </a:rPr>
              <a:t>ew </a:t>
            </a:r>
            <a:r>
              <a:rPr lang="en-US" sz="800" b="1" dirty="0">
                <a:solidFill>
                  <a:srgbClr val="444444"/>
                </a:solidFill>
              </a:rPr>
              <a:t>a</a:t>
            </a:r>
            <a:r>
              <a:rPr lang="en-US" sz="800" b="1" dirty="0">
                <a:solidFill>
                  <a:srgbClr val="444444"/>
                </a:solidFill>
                <a:effectLst/>
              </a:rPr>
              <a:t>djective” called “</a:t>
            </a:r>
            <a:r>
              <a:rPr lang="en-US" sz="800" b="1" dirty="0">
                <a:solidFill>
                  <a:srgbClr val="444444"/>
                </a:solidFill>
              </a:rPr>
              <a:t>e</a:t>
            </a:r>
            <a:r>
              <a:rPr lang="en-US" sz="800" b="1" dirty="0">
                <a:solidFill>
                  <a:srgbClr val="444444"/>
                </a:solidFill>
                <a:effectLst/>
              </a:rPr>
              <a:t>cobiotics</a:t>
            </a:r>
            <a:r>
              <a:rPr lang="en-US" sz="800" b="1" dirty="0">
                <a:solidFill>
                  <a:srgbClr val="444444"/>
                </a:solidFill>
              </a:rPr>
              <a:t>” from the founders</a:t>
            </a:r>
            <a:endParaRPr lang="en-US" sz="600" b="0" i="0" dirty="0">
              <a:solidFill>
                <a:srgbClr val="444444"/>
              </a:solidFill>
              <a:effectLst/>
            </a:endParaRPr>
          </a:p>
          <a:p>
            <a:pPr>
              <a:buFont typeface="+mj-lt"/>
              <a:buAutoNum type="arabicPeriod"/>
            </a:pPr>
            <a:r>
              <a:rPr lang="en-US" sz="700" b="1" dirty="0">
                <a:solidFill>
                  <a:srgbClr val="111111"/>
                </a:solidFill>
              </a:rPr>
              <a:t>e</a:t>
            </a:r>
            <a:r>
              <a:rPr lang="en-US" sz="700" b="1" i="0" dirty="0">
                <a:solidFill>
                  <a:srgbClr val="111111"/>
                </a:solidFill>
                <a:effectLst/>
              </a:rPr>
              <a:t>cobiotics</a:t>
            </a:r>
            <a:r>
              <a:rPr lang="en-US" sz="700" dirty="0">
                <a:solidFill>
                  <a:srgbClr val="111111"/>
                </a:solidFill>
              </a:rPr>
              <a:t>, a first </a:t>
            </a:r>
            <a:r>
              <a:rPr lang="en-US" sz="700" b="0" i="0" dirty="0">
                <a:solidFill>
                  <a:srgbClr val="111111"/>
                </a:solidFill>
                <a:effectLst/>
              </a:rPr>
              <a:t>to denote beneficial bacteria (microorganisms) designed for the environment to improve water and soil quality, especially those with beneficial properties </a:t>
            </a:r>
            <a:r>
              <a:rPr lang="en-US" sz="700" dirty="0">
                <a:solidFill>
                  <a:srgbClr val="111111"/>
                </a:solidFill>
              </a:rPr>
              <a:t>(</a:t>
            </a:r>
            <a:r>
              <a:rPr lang="en-US" sz="700" b="0" i="0" dirty="0">
                <a:solidFill>
                  <a:srgbClr val="111111"/>
                </a:solidFill>
                <a:effectLst/>
              </a:rPr>
              <a:t>such as those that improve the ecology).</a:t>
            </a:r>
          </a:p>
        </p:txBody>
      </p:sp>
    </p:spTree>
    <p:extLst>
      <p:ext uri="{BB962C8B-B14F-4D97-AF65-F5344CB8AC3E}">
        <p14:creationId xmlns:p14="http://schemas.microsoft.com/office/powerpoint/2010/main" val="3623742421"/>
      </p:ext>
    </p:extLst>
  </p:cSld>
  <p:clrMapOvr>
    <a:masterClrMapping/>
  </p:clrMapOvr>
</p:sld>
</file>

<file path=ppt/theme/theme1.xml><?xml version="1.0" encoding="utf-8"?>
<a:theme xmlns:a="http://schemas.openxmlformats.org/drawingml/2006/main" name="Office Theme">
  <a:themeElements>
    <a:clrScheme name="MSFT_ELT_Template01">
      <a:dk1>
        <a:srgbClr val="3F3F3F"/>
      </a:dk1>
      <a:lt1>
        <a:srgbClr val="FFFFFF"/>
      </a:lt1>
      <a:dk2>
        <a:srgbClr val="000000"/>
      </a:dk2>
      <a:lt2>
        <a:srgbClr val="A5A5A5"/>
      </a:lt2>
      <a:accent1>
        <a:srgbClr val="5DAAB0"/>
      </a:accent1>
      <a:accent2>
        <a:srgbClr val="DFE3E9"/>
      </a:accent2>
      <a:accent3>
        <a:srgbClr val="BBC3CD"/>
      </a:accent3>
      <a:accent4>
        <a:srgbClr val="484848"/>
      </a:accent4>
      <a:accent5>
        <a:srgbClr val="1F1F26"/>
      </a:accent5>
      <a:accent6>
        <a:srgbClr val="F2CAA2"/>
      </a:accent6>
      <a:hlink>
        <a:srgbClr val="00194C"/>
      </a:hlink>
      <a:folHlink>
        <a:srgbClr val="954F72"/>
      </a:folHlink>
    </a:clrScheme>
    <a:fontScheme name="MSFT_ELT_Template01">
      <a:majorFont>
        <a:latin typeface="Constant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F1EBDCD4-0DFE-4BFC-B527-76D7C1C6466B}" vid="{B36D0821-FAFD-4A44-B0A3-9261322768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13899</TotalTime>
  <Words>1773</Words>
  <Application>Microsoft Office PowerPoint</Application>
  <PresentationFormat>Widescreen</PresentationFormat>
  <Paragraphs>113</Paragraphs>
  <Slides>10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Abadi Extra Light</vt:lpstr>
      <vt:lpstr>Aharoni</vt:lpstr>
      <vt:lpstr>Arial</vt:lpstr>
      <vt:lpstr>Calibri</vt:lpstr>
      <vt:lpstr>Calibri Light</vt:lpstr>
      <vt:lpstr>Constantia</vt:lpstr>
      <vt:lpstr>Locator</vt:lpstr>
      <vt:lpstr>Montserrat</vt:lpstr>
      <vt:lpstr>Segoe UI</vt:lpstr>
      <vt:lpstr>var( --e-global-typography-text-font-family )</vt:lpstr>
      <vt:lpstr>Office Theme</vt:lpstr>
      <vt:lpstr>PowerPoint Presentation</vt:lpstr>
      <vt:lpstr>PowerPoint Presentation</vt:lpstr>
      <vt:lpstr>PowerPoint Presentation</vt:lpstr>
      <vt:lpstr>PowerPoint Presentation</vt:lpstr>
      <vt:lpstr>PowerPoint Presentation</vt:lpstr>
      <vt:lpstr>balance detergent PART OF CLEANOVATION Ideal addition to any Eco-Laundry Operation HIGH-SPEED 22 min PROCESSING </vt:lpstr>
      <vt:lpstr>balance detergent  packaging sizes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Patented Antimicrobial Process for Laundry Operators to Produce Bioburden Reduced Textiles</dc:title>
  <dc:creator>Les Bridwell</dc:creator>
  <cp:lastModifiedBy>Les Bridwell</cp:lastModifiedBy>
  <cp:revision>93</cp:revision>
  <dcterms:created xsi:type="dcterms:W3CDTF">2024-02-24T18:51:19Z</dcterms:created>
  <dcterms:modified xsi:type="dcterms:W3CDTF">2024-03-05T22:45:03Z</dcterms:modified>
</cp:coreProperties>
</file>